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391" r:id="rId2"/>
    <p:sldId id="381" r:id="rId3"/>
    <p:sldId id="383" r:id="rId4"/>
    <p:sldId id="398" r:id="rId5"/>
    <p:sldId id="366" r:id="rId6"/>
    <p:sldId id="368" r:id="rId7"/>
    <p:sldId id="373" r:id="rId8"/>
    <p:sldId id="370" r:id="rId9"/>
    <p:sldId id="372" r:id="rId10"/>
    <p:sldId id="393" r:id="rId11"/>
    <p:sldId id="376" r:id="rId12"/>
    <p:sldId id="385" r:id="rId13"/>
    <p:sldId id="309" r:id="rId14"/>
    <p:sldId id="264" r:id="rId15"/>
    <p:sldId id="310" r:id="rId16"/>
    <p:sldId id="265" r:id="rId17"/>
    <p:sldId id="311" r:id="rId18"/>
    <p:sldId id="313" r:id="rId19"/>
    <p:sldId id="316" r:id="rId20"/>
    <p:sldId id="273" r:id="rId21"/>
    <p:sldId id="397" r:id="rId22"/>
    <p:sldId id="357" r:id="rId23"/>
    <p:sldId id="387" r:id="rId24"/>
    <p:sldId id="362" r:id="rId25"/>
    <p:sldId id="363" r:id="rId26"/>
    <p:sldId id="377" r:id="rId27"/>
    <p:sldId id="378" r:id="rId28"/>
    <p:sldId id="379" r:id="rId29"/>
    <p:sldId id="380" r:id="rId30"/>
    <p:sldId id="390" r:id="rId31"/>
    <p:sldId id="395" r:id="rId32"/>
    <p:sldId id="389" r:id="rId33"/>
    <p:sldId id="400" r:id="rId34"/>
    <p:sldId id="369" r:id="rId35"/>
    <p:sldId id="399" r:id="rId36"/>
    <p:sldId id="374" r:id="rId37"/>
    <p:sldId id="388" r:id="rId38"/>
    <p:sldId id="392" r:id="rId39"/>
    <p:sldId id="360" r:id="rId40"/>
    <p:sldId id="361" r:id="rId41"/>
  </p:sldIdLst>
  <p:sldSz cx="9144000" cy="6858000" type="screen4x3"/>
  <p:notesSz cx="6794500" cy="9931400"/>
  <p:embeddedFontLst>
    <p:embeddedFont>
      <p:font typeface="Corbel" pitchFamily="34" charset="0"/>
      <p:regular r:id="rId44"/>
      <p:bold r:id="rId45"/>
      <p:italic r:id="rId46"/>
      <p:boldItalic r:id="rId47"/>
    </p:embeddedFont>
    <p:embeddedFont>
      <p:font typeface="HGｺﾞｼｯｸM" pitchFamily="49" charset="-128"/>
      <p:regular r:id="rId48"/>
    </p:embeddedFont>
    <p:embeddedFont>
      <p:font typeface="Wingdings 2" pitchFamily="18" charset="2"/>
      <p:regular r:id="rId49"/>
    </p:embeddedFont>
    <p:embeddedFont>
      <p:font typeface="Wingdings 3" pitchFamily="18" charset="2"/>
      <p:regular r:id="rId50"/>
    </p:embeddedFont>
    <p:embeddedFont>
      <p:font typeface="Arial Unicode MS" pitchFamily="50" charset="-128"/>
      <p:regular r:id="rId51"/>
    </p:embeddedFont>
    <p:embeddedFont>
      <p:font typeface="Comic Sans MS" pitchFamily="66" charset="0"/>
      <p:regular r:id="rId52"/>
      <p:bold r:id="rId53"/>
    </p:embeddedFont>
    <p:embeddedFont>
      <p:font typeface="Calibri" pitchFamily="34" charset="0"/>
      <p:regular r:id="rId54"/>
      <p:bold r:id="rId55"/>
      <p:italic r:id="rId56"/>
      <p:boldItalic r:id="rId57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28364E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 snapToGrid="0">
      <p:cViewPr>
        <p:scale>
          <a:sx n="87" d="100"/>
          <a:sy n="87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>
              <a:defRPr sz="1200"/>
            </a:lvl1pPr>
          </a:lstStyle>
          <a:p>
            <a:fld id="{59A6A085-5CEE-4E3D-98FB-D6CA027F22CF}" type="datetimeFigureOut">
              <a:rPr kumimoji="1" lang="ja-JP" altLang="en-US" smtClean="0"/>
              <a:pPr/>
              <a:t>2008/10/7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3" cy="496570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3" cy="496570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>
              <a:defRPr sz="1200"/>
            </a:lvl1pPr>
          </a:lstStyle>
          <a:p>
            <a:fld id="{E4DA1217-EF6A-4C98-8E53-A7A7BE742D3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>
              <a:defRPr sz="1200"/>
            </a:lvl1pPr>
          </a:lstStyle>
          <a:p>
            <a:fld id="{295CEB7D-CBA1-4B15-88C6-1A7E3BA8ADC4}" type="datetimeFigureOut">
              <a:rPr kumimoji="1" lang="ja-JP" altLang="en-US" smtClean="0"/>
              <a:pPr/>
              <a:t>2008/10/7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4112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10" tIns="45505" rIns="91010" bIns="45505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010" tIns="45505" rIns="91010" bIns="45505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6570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6570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>
              <a:defRPr sz="1200"/>
            </a:lvl1pPr>
          </a:lstStyle>
          <a:p>
            <a:fld id="{B6D3ECC2-F56B-4C5B-8AB1-076A271021B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ECC2-F56B-4C5B-8AB1-076A271021B1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  <p:sp>
        <p:nvSpPr>
          <p:cNvPr id="10342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826E6F-2CD0-40F5-9290-F2060A81B956}" type="slidenum">
              <a:rPr lang="en-US" altLang="ja-JP" smtClean="0"/>
              <a:pPr/>
              <a:t>19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ECC2-F56B-4C5B-8AB1-076A271021B1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ECC2-F56B-4C5B-8AB1-076A271021B1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ECC2-F56B-4C5B-8AB1-076A271021B1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ECC2-F56B-4C5B-8AB1-076A271021B1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139987-5ABB-4E46-AA75-B6B2D48C70B5}" type="slidenum">
              <a:rPr lang="en-US" altLang="ja-JP" smtClean="0">
                <a:latin typeface="Arial" pitchFamily="34" charset="0"/>
              </a:rPr>
              <a:pPr/>
              <a:t>13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ECC2-F56B-4C5B-8AB1-076A271021B1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ED5724-8CDC-4C21-8866-FB61399B1C3F}" type="slidenum">
              <a:rPr lang="en-US" altLang="ja-JP" smtClean="0">
                <a:latin typeface="Arial" pitchFamily="34" charset="0"/>
              </a:rPr>
              <a:pPr/>
              <a:t>15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Since we obtained the precise distribution of the GT strength and the quenching factor Q, we can determine the Landau-</a:t>
            </a:r>
            <a:r>
              <a:rPr lang="en-US" altLang="ja-JP" sz="1000" dirty="0" err="1" smtClean="0">
                <a:latin typeface="Arial" pitchFamily="34" charset="0"/>
              </a:rPr>
              <a:t>Migdal</a:t>
            </a:r>
            <a:r>
              <a:rPr lang="en-US" altLang="ja-JP" sz="1000" dirty="0" smtClean="0">
                <a:latin typeface="Arial" pitchFamily="34" charset="0"/>
              </a:rPr>
              <a:t> parameters with these results.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This figure shows the GT beta- strength distribution.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We would like to compare with the RPA calculations with different Landau-</a:t>
            </a:r>
            <a:r>
              <a:rPr lang="en-US" altLang="ja-JP" sz="1000" dirty="0" err="1" smtClean="0">
                <a:latin typeface="Arial" pitchFamily="34" charset="0"/>
              </a:rPr>
              <a:t>Migdal</a:t>
            </a:r>
            <a:r>
              <a:rPr lang="en-US" altLang="ja-JP" sz="1000" dirty="0" smtClean="0">
                <a:latin typeface="Arial" pitchFamily="34" charset="0"/>
              </a:rPr>
              <a:t> parameter </a:t>
            </a:r>
            <a:r>
              <a:rPr lang="en-US" altLang="ja-JP" sz="1000" dirty="0" err="1" smtClean="0">
                <a:latin typeface="Arial" pitchFamily="34" charset="0"/>
              </a:rPr>
              <a:t>g’NN</a:t>
            </a:r>
            <a:r>
              <a:rPr lang="en-US" altLang="ja-JP" sz="1000" dirty="0" smtClean="0">
                <a:latin typeface="Arial" pitchFamily="34" charset="0"/>
              </a:rPr>
              <a:t>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For example, the calculation with </a:t>
            </a:r>
            <a:r>
              <a:rPr lang="en-US" altLang="ja-JP" sz="1000" dirty="0" err="1" smtClean="0">
                <a:latin typeface="Arial" pitchFamily="34" charset="0"/>
              </a:rPr>
              <a:t>g’NN</a:t>
            </a:r>
            <a:r>
              <a:rPr lang="en-US" altLang="ja-JP" sz="1000" dirty="0" smtClean="0">
                <a:latin typeface="Arial" pitchFamily="34" charset="0"/>
              </a:rPr>
              <a:t>=0 becomes like this.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With increasing </a:t>
            </a:r>
            <a:r>
              <a:rPr lang="en-US" altLang="ja-JP" sz="1000" dirty="0" err="1" smtClean="0">
                <a:latin typeface="Arial" pitchFamily="34" charset="0"/>
              </a:rPr>
              <a:t>g’NN</a:t>
            </a:r>
            <a:r>
              <a:rPr lang="en-US" altLang="ja-JP" sz="1000" dirty="0" smtClean="0">
                <a:latin typeface="Arial" pitchFamily="34" charset="0"/>
              </a:rPr>
              <a:t>, the peak position of the calculation shifts upward like this.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The calculation with </a:t>
            </a:r>
            <a:r>
              <a:rPr lang="en-US" altLang="ja-JP" sz="1000" dirty="0" err="1" smtClean="0">
                <a:latin typeface="Arial" pitchFamily="34" charset="0"/>
              </a:rPr>
              <a:t>g’NN</a:t>
            </a:r>
            <a:r>
              <a:rPr lang="en-US" altLang="ja-JP" sz="1000" dirty="0" smtClean="0">
                <a:latin typeface="Arial" pitchFamily="34" charset="0"/>
              </a:rPr>
              <a:t>=0.6 reproduces the </a:t>
            </a:r>
            <a:r>
              <a:rPr lang="en-US" altLang="ja-JP" sz="1000" dirty="0" err="1" smtClean="0">
                <a:latin typeface="Arial" pitchFamily="34" charset="0"/>
              </a:rPr>
              <a:t>exprimental</a:t>
            </a:r>
            <a:r>
              <a:rPr lang="en-US" altLang="ja-JP" sz="1000" dirty="0" smtClean="0">
                <a:latin typeface="Arial" pitchFamily="34" charset="0"/>
              </a:rPr>
              <a:t> data very well.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If we take </a:t>
            </a:r>
            <a:r>
              <a:rPr lang="en-US" altLang="ja-JP" sz="1000" dirty="0" err="1" smtClean="0">
                <a:latin typeface="Arial" pitchFamily="34" charset="0"/>
              </a:rPr>
              <a:t>g’NN</a:t>
            </a:r>
            <a:r>
              <a:rPr lang="en-US" altLang="ja-JP" sz="1000" dirty="0" smtClean="0">
                <a:latin typeface="Arial" pitchFamily="34" charset="0"/>
              </a:rPr>
              <a:t>=0.9, then GTGR peak position becomes too high.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Next we change the Landau-</a:t>
            </a:r>
            <a:r>
              <a:rPr lang="en-US" altLang="ja-JP" sz="1000" dirty="0" err="1" smtClean="0">
                <a:latin typeface="Arial" pitchFamily="34" charset="0"/>
              </a:rPr>
              <a:t>Migdal</a:t>
            </a:r>
            <a:r>
              <a:rPr lang="en-US" altLang="ja-JP" sz="1000" dirty="0" smtClean="0">
                <a:latin typeface="Arial" pitchFamily="34" charset="0"/>
              </a:rPr>
              <a:t> parameter </a:t>
            </a:r>
            <a:r>
              <a:rPr lang="en-US" altLang="ja-JP" sz="1000" dirty="0" err="1" smtClean="0">
                <a:latin typeface="Arial" pitchFamily="34" charset="0"/>
              </a:rPr>
              <a:t>g’ND</a:t>
            </a:r>
            <a:r>
              <a:rPr lang="en-US" altLang="ja-JP" sz="1000" dirty="0" smtClean="0">
                <a:latin typeface="Arial" pitchFamily="34" charset="0"/>
              </a:rPr>
              <a:t> which specify the coupling between nucleon and Delta.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With increasing </a:t>
            </a:r>
            <a:r>
              <a:rPr lang="en-US" altLang="ja-JP" sz="1000" dirty="0" err="1" smtClean="0">
                <a:latin typeface="Arial" pitchFamily="34" charset="0"/>
              </a:rPr>
              <a:t>g’ND</a:t>
            </a:r>
            <a:r>
              <a:rPr lang="en-US" altLang="ja-JP" sz="1000" dirty="0" smtClean="0">
                <a:latin typeface="Arial" pitchFamily="34" charset="0"/>
              </a:rPr>
              <a:t>, peak height of the GTGR becomes low, but the positions are almost constant.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Thus from the GTGR peak position, we can determine the </a:t>
            </a:r>
            <a:r>
              <a:rPr lang="en-US" altLang="ja-JP" sz="1000" dirty="0" err="1" smtClean="0">
                <a:latin typeface="Arial" pitchFamily="34" charset="0"/>
              </a:rPr>
              <a:t>g’NN</a:t>
            </a:r>
            <a:r>
              <a:rPr lang="en-US" altLang="ja-JP" sz="1000" dirty="0" smtClean="0">
                <a:latin typeface="Arial" pitchFamily="34" charset="0"/>
              </a:rPr>
              <a:t> as 0.6 with an uncertainty of about 0.1.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The decrease of the peak height in changing </a:t>
            </a:r>
            <a:r>
              <a:rPr lang="en-US" altLang="ja-JP" sz="1000" dirty="0" err="1" smtClean="0">
                <a:latin typeface="Arial" pitchFamily="34" charset="0"/>
              </a:rPr>
              <a:t>g’ND</a:t>
            </a:r>
            <a:r>
              <a:rPr lang="en-US" altLang="ja-JP" sz="1000" dirty="0" smtClean="0">
                <a:latin typeface="Arial" pitchFamily="34" charset="0"/>
              </a:rPr>
              <a:t> is due to the GT quenching induced by the coupling between ph and Delta-hole states.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Therefore the </a:t>
            </a:r>
            <a:r>
              <a:rPr lang="en-US" altLang="ja-JP" sz="1000" dirty="0" err="1" smtClean="0">
                <a:latin typeface="Arial" pitchFamily="34" charset="0"/>
              </a:rPr>
              <a:t>g’ND</a:t>
            </a:r>
            <a:r>
              <a:rPr lang="en-US" altLang="ja-JP" sz="1000" dirty="0" smtClean="0">
                <a:latin typeface="Arial" pitchFamily="34" charset="0"/>
              </a:rPr>
              <a:t> can be determined from the quenching factor Q because this Q is a good measure for the coupling between ph and D-hole states.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The lower figure shows the RPA prediction for the quenching factor Q as a function of </a:t>
            </a:r>
            <a:r>
              <a:rPr lang="en-US" altLang="ja-JP" sz="1000" dirty="0" err="1" smtClean="0">
                <a:latin typeface="Arial" pitchFamily="34" charset="0"/>
              </a:rPr>
              <a:t>g’ND</a:t>
            </a:r>
            <a:r>
              <a:rPr lang="en-US" altLang="ja-JP" sz="1000" dirty="0" smtClean="0">
                <a:latin typeface="Arial" pitchFamily="34" charset="0"/>
              </a:rPr>
              <a:t>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With our experimental data of 0.86 +/- 0.07, the </a:t>
            </a:r>
            <a:r>
              <a:rPr lang="en-US" altLang="ja-JP" sz="1000" dirty="0" err="1" smtClean="0">
                <a:latin typeface="Arial" pitchFamily="34" charset="0"/>
              </a:rPr>
              <a:t>g’ND</a:t>
            </a:r>
            <a:r>
              <a:rPr lang="en-US" altLang="ja-JP" sz="1000" dirty="0" smtClean="0">
                <a:latin typeface="Arial" pitchFamily="34" charset="0"/>
              </a:rPr>
              <a:t> can be determined as 0.35 +/- 0.16.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Please note that the </a:t>
            </a:r>
            <a:r>
              <a:rPr lang="en-US" altLang="ja-JP" sz="1000" dirty="0" err="1" smtClean="0">
                <a:latin typeface="Arial" pitchFamily="34" charset="0"/>
              </a:rPr>
              <a:t>g’ND</a:t>
            </a:r>
            <a:r>
              <a:rPr lang="en-US" altLang="ja-JP" sz="1000" dirty="0" smtClean="0">
                <a:latin typeface="Arial" pitchFamily="34" charset="0"/>
              </a:rPr>
              <a:t> is significantly smaller than the </a:t>
            </a:r>
            <a:r>
              <a:rPr lang="en-US" altLang="ja-JP" sz="1000" dirty="0" err="1" smtClean="0">
                <a:latin typeface="Arial" pitchFamily="34" charset="0"/>
              </a:rPr>
              <a:t>g’NN</a:t>
            </a:r>
            <a:r>
              <a:rPr lang="en-US" altLang="ja-JP" sz="1000" dirty="0" smtClean="0">
                <a:latin typeface="Arial" pitchFamily="34" charset="0"/>
              </a:rPr>
              <a:t>, and thus the so-called universality for the Landau-</a:t>
            </a:r>
            <a:r>
              <a:rPr lang="en-US" altLang="ja-JP" sz="1000" dirty="0" err="1" smtClean="0">
                <a:latin typeface="Arial" pitchFamily="34" charset="0"/>
              </a:rPr>
              <a:t>Migdal</a:t>
            </a:r>
            <a:r>
              <a:rPr lang="en-US" altLang="ja-JP" sz="1000" dirty="0" smtClean="0">
                <a:latin typeface="Arial" pitchFamily="34" charset="0"/>
              </a:rPr>
              <a:t> parameters does not hold.</a:t>
            </a:r>
          </a:p>
          <a:p>
            <a:pPr eaLnBrk="1" hangingPunct="1"/>
            <a:endParaRPr lang="en-US" altLang="ja-JP" sz="1000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ECC2-F56B-4C5B-8AB1-076A271021B1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  <p:sp>
        <p:nvSpPr>
          <p:cNvPr id="9830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647E2C-573B-472C-8393-4BDFCD3B838C}" type="slidenum">
              <a:rPr lang="en-US" altLang="ja-JP" smtClean="0"/>
              <a:pPr/>
              <a:t>17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  <p:sp>
        <p:nvSpPr>
          <p:cNvPr id="10035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783EA0-B303-4FE3-954F-244C55BCF0A6}" type="slidenum">
              <a:rPr lang="en-US" altLang="ja-JP" smtClean="0"/>
              <a:pPr/>
              <a:t>18</a:t>
            </a:fld>
            <a:endParaRPr lang="en-US" altLang="ja-JP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日付プレースホルダ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2BCE60-7D24-422A-99B0-5F55A2766EF8}" type="datetimeFigureOut">
              <a:rPr kumimoji="1" lang="ja-JP" altLang="en-US" smtClean="0"/>
              <a:pPr/>
              <a:t>2008/10/7</a:t>
            </a:fld>
            <a:endParaRPr kumimoji="1" lang="ja-JP" altLang="en-US"/>
          </a:p>
        </p:txBody>
      </p:sp>
      <p:sp>
        <p:nvSpPr>
          <p:cNvPr id="17" name="フッター プレースホル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29" name="スライド番号プレースホル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727E13-1F7E-48F8-BB17-22EF5C569E4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正方形/長方形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正方形/長方形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正方形/長方形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正方形/長方形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sp>
        <p:nvSpPr>
          <p:cNvPr id="56" name="正方形/長方形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正方形/長方形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正方形/長方形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正方形/長方形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-1" y="-24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255290" y="5047371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255290" y="4796796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255290" y="4637662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255290" y="4542536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309557" y="680454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269072" y="680454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250019" y="680454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221767" y="680454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pic>
        <p:nvPicPr>
          <p:cNvPr id="27" name="Picture 2" descr="C:\Users\wakasa2\Desktop\texhairline.jpg"/>
          <p:cNvPicPr>
            <a:picLocks noChangeAspect="1" noChangeArrowheads="1"/>
          </p:cNvPicPr>
          <p:nvPr userDrawn="1"/>
        </p:nvPicPr>
        <p:blipFill>
          <a:blip r:embed="rId2"/>
          <a:srcRect t="32499" b="52502"/>
          <a:stretch>
            <a:fillRect/>
          </a:stretch>
        </p:blipFill>
        <p:spPr bwMode="auto">
          <a:xfrm rot="16200000">
            <a:off x="-3214703" y="3214679"/>
            <a:ext cx="6858000" cy="428596"/>
          </a:xfrm>
          <a:prstGeom prst="rect">
            <a:avLst/>
          </a:prstGeom>
          <a:noFill/>
        </p:spPr>
      </p:pic>
      <p:sp>
        <p:nvSpPr>
          <p:cNvPr id="31" name="正方形/長方形 30"/>
          <p:cNvSpPr/>
          <p:nvPr userDrawn="1"/>
        </p:nvSpPr>
        <p:spPr>
          <a:xfrm rot="16200000">
            <a:off x="-3221250" y="3259723"/>
            <a:ext cx="68580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SPIN2008 </a:t>
            </a:r>
            <a:r>
              <a:rPr lang="en-US" altLang="ja-JP" sz="1400" b="1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- Nuclear</a:t>
            </a:r>
            <a:r>
              <a:rPr lang="en-US" altLang="ja-JP" sz="1400" b="1" i="1" baseline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 </a:t>
            </a:r>
            <a:r>
              <a:rPr lang="en-US" altLang="ja-JP" sz="1400" b="1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Spin</a:t>
            </a:r>
            <a:r>
              <a:rPr lang="en-US" altLang="ja-JP" sz="1400" b="1" i="1" baseline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 </a:t>
            </a:r>
            <a:r>
              <a:rPr lang="en-US" altLang="ja-JP" sz="1400" b="1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Physics</a:t>
            </a:r>
            <a:r>
              <a:rPr lang="en-US" altLang="ja-JP" sz="1400" b="1" i="1" baseline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 </a:t>
            </a:r>
            <a:r>
              <a:rPr lang="en-US" altLang="ja-JP" sz="1400" b="1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via</a:t>
            </a:r>
            <a:r>
              <a:rPr lang="en-US" altLang="ja-JP" sz="1400" b="1" i="1" baseline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 </a:t>
            </a:r>
            <a:r>
              <a:rPr lang="en-US" altLang="ja-JP" sz="1400" b="1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Polarization</a:t>
            </a:r>
            <a:r>
              <a:rPr lang="en-US" altLang="ja-JP" sz="1400" b="1" i="1" baseline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 </a:t>
            </a:r>
            <a:r>
              <a:rPr lang="en-US" altLang="ja-JP" sz="1400" b="1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Measurements -</a:t>
            </a:r>
            <a:endParaRPr kumimoji="1" lang="ja-JP" altLang="en-US" sz="1400" b="1" i="1" dirty="0">
              <a:solidFill>
                <a:schemeClr val="bg1">
                  <a:lumMod val="85000"/>
                  <a:lumOff val="15000"/>
                </a:schemeClr>
              </a:solidFill>
              <a:latin typeface="ヒラギノ丸ゴ StdN W6" pitchFamily="34" charset="-128"/>
              <a:ea typeface="ヒラギノ丸ゴ StdN W6" pitchFamily="34" charset="-128"/>
              <a:cs typeface="Arial Unicode MS" pitchFamily="50" charset="-128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2BCE60-7D24-422A-99B0-5F55A2766EF8}" type="datetimeFigureOut">
              <a:rPr kumimoji="1" lang="ja-JP" altLang="en-US" smtClean="0"/>
              <a:pPr/>
              <a:t>2008/10/7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727E13-1F7E-48F8-BB17-22EF5C569E4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2BCE60-7D24-422A-99B0-5F55A2766EF8}" type="datetimeFigureOut">
              <a:rPr kumimoji="1" lang="ja-JP" altLang="en-US" smtClean="0"/>
              <a:pPr/>
              <a:t>2008/10/7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727E13-1F7E-48F8-BB17-22EF5C569E4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bg>
      <p:bgPr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rgbClr val="28364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6100" y="245364"/>
            <a:ext cx="8445500" cy="914400"/>
          </a:xfrm>
        </p:spPr>
        <p:txBody>
          <a:bodyPr/>
          <a:lstStyle>
            <a:lvl1pPr>
              <a:defRPr sz="3200"/>
            </a:lvl1pPr>
            <a:extLst/>
          </a:lstStyle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33400" y="1181100"/>
            <a:ext cx="8458200" cy="567690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2BCE60-7D24-422A-99B0-5F55A2766EF8}" type="datetimeFigureOut">
              <a:rPr kumimoji="1" lang="ja-JP" altLang="en-US" smtClean="0"/>
              <a:pPr/>
              <a:t>2008/10/7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727E13-1F7E-48F8-BB17-22EF5C569E4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フリーフォーム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フリーフォーム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フリーフォーム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フリーフォーム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フリーフォーム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フリーフォーム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フリーフォーム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フリーフォーム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フリーフォーム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フリーフォーム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フリーフォーム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フリーフォーム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フリーフォーム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フリーフォーム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フリーフォーム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2BCE60-7D24-422A-99B0-5F55A2766EF8}" type="datetimeFigureOut">
              <a:rPr kumimoji="1" lang="ja-JP" altLang="en-US" smtClean="0"/>
              <a:pPr/>
              <a:t>2008/10/7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727E13-1F7E-48F8-BB17-22EF5C569E4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8" name="正方形/長方形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正方形/長方形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正方形/長方形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正方形/長方形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2BCE60-7D24-422A-99B0-5F55A2766EF8}" type="datetimeFigureOut">
              <a:rPr kumimoji="1" lang="ja-JP" altLang="en-US" smtClean="0"/>
              <a:pPr/>
              <a:t>2008/10/7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727E13-1F7E-48F8-BB17-22EF5C569E4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2BCE60-7D24-422A-99B0-5F55A2766EF8}" type="datetimeFigureOut">
              <a:rPr kumimoji="1" lang="ja-JP" altLang="en-US" smtClean="0"/>
              <a:pPr/>
              <a:t>2008/10/7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727E13-1F7E-48F8-BB17-22EF5C569E4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正方形/長方形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正方形/長方形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正方形/長方形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正方形/長方形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正方形/長方形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正方形/長方形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2BCE60-7D24-422A-99B0-5F55A2766EF8}" type="datetimeFigureOut">
              <a:rPr kumimoji="1" lang="ja-JP" altLang="en-US" smtClean="0"/>
              <a:pPr/>
              <a:t>2008/10/7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727E13-1F7E-48F8-BB17-22EF5C569E4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2BCE60-7D24-422A-99B0-5F55A2766EF8}" type="datetimeFigureOut">
              <a:rPr kumimoji="1" lang="ja-JP" altLang="en-US" smtClean="0"/>
              <a:pPr/>
              <a:t>2008/10/7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727E13-1F7E-48F8-BB17-22EF5C569E4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2BCE60-7D24-422A-99B0-5F55A2766EF8}" type="datetimeFigureOut">
              <a:rPr kumimoji="1" lang="ja-JP" altLang="en-US" smtClean="0"/>
              <a:pPr/>
              <a:t>2008/10/7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727E13-1F7E-48F8-BB17-22EF5C569E4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直線コネクタ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グループ化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直線コネクタ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ja-JP" altLang="en-US" smtClean="0"/>
              <a:t>アイコンをクリックして図を追加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grpSp>
        <p:nvGrpSpPr>
          <p:cNvPr id="14" name="グループ化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直線コネクタ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グループ化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直線コネクタ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1F2BCE60-7D24-422A-99B0-5F55A2766EF8}" type="datetimeFigureOut">
              <a:rPr kumimoji="1" lang="ja-JP" altLang="en-US" smtClean="0"/>
              <a:pPr/>
              <a:t>2008/10/7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F6727E13-1F7E-48F8-BB17-22EF5C569E4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正方形/長方形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正方形/長方形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正方形/長方形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正方形/長方形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正方形/長方形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タイトル プレースホルダ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13" name="テキスト プレースホルダ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ja-JP" altLang="en-US" dirty="0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2 </a:t>
            </a:r>
            <a:r>
              <a:rPr kumimoji="0" lang="ja-JP" altLang="en-US" dirty="0" smtClean="0"/>
              <a:t>レベル</a:t>
            </a:r>
          </a:p>
          <a:p>
            <a:pPr lvl="2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3 </a:t>
            </a:r>
            <a:r>
              <a:rPr kumimoji="0" lang="ja-JP" altLang="en-US" dirty="0" smtClean="0"/>
              <a:t>レベル</a:t>
            </a:r>
          </a:p>
          <a:p>
            <a:pPr lvl="3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4 </a:t>
            </a:r>
            <a:r>
              <a:rPr kumimoji="0" lang="ja-JP" altLang="en-US" dirty="0" smtClean="0"/>
              <a:t>レベル</a:t>
            </a:r>
          </a:p>
          <a:p>
            <a:pPr lvl="4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5 </a:t>
            </a:r>
            <a:r>
              <a:rPr kumimoji="0" lang="ja-JP" altLang="en-US" dirty="0" smtClean="0"/>
              <a:t>レベル</a:t>
            </a:r>
            <a:endParaRPr kumimoji="0" lang="en-US" dirty="0"/>
          </a:p>
        </p:txBody>
      </p:sp>
      <p:sp>
        <p:nvSpPr>
          <p:cNvPr id="14" name="日付プレースホルダ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1F2BCE60-7D24-422A-99B0-5F55A2766EF8}" type="datetimeFigureOut">
              <a:rPr kumimoji="1" lang="ja-JP" altLang="en-US" smtClean="0"/>
              <a:pPr/>
              <a:t>2008/10/7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kumimoji="1" lang="ja-JP" altLang="en-US"/>
          </a:p>
        </p:txBody>
      </p:sp>
      <p:sp>
        <p:nvSpPr>
          <p:cNvPr id="23" name="スライド番号プレースホルダ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F6727E13-1F7E-48F8-BB17-22EF5C569E4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pic>
        <p:nvPicPr>
          <p:cNvPr id="18" name="Picture 2" descr="C:\Users\wakasa2\Desktop\texhairline.jpg"/>
          <p:cNvPicPr>
            <a:picLocks noChangeAspect="1" noChangeArrowheads="1"/>
          </p:cNvPicPr>
          <p:nvPr userDrawn="1"/>
        </p:nvPicPr>
        <p:blipFill>
          <a:blip r:embed="rId13"/>
          <a:srcRect t="32499" b="52502"/>
          <a:stretch>
            <a:fillRect/>
          </a:stretch>
        </p:blipFill>
        <p:spPr bwMode="auto">
          <a:xfrm rot="16200000">
            <a:off x="-3214702" y="3214702"/>
            <a:ext cx="6858000" cy="428596"/>
          </a:xfrm>
          <a:prstGeom prst="rect">
            <a:avLst/>
          </a:prstGeom>
          <a:noFill/>
        </p:spPr>
      </p:pic>
      <p:sp>
        <p:nvSpPr>
          <p:cNvPr id="20" name="正方形/長方形 19"/>
          <p:cNvSpPr/>
          <p:nvPr userDrawn="1"/>
        </p:nvSpPr>
        <p:spPr>
          <a:xfrm rot="16200000">
            <a:off x="-3221250" y="3259723"/>
            <a:ext cx="68580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SPIN2008 </a:t>
            </a:r>
            <a:r>
              <a:rPr lang="en-US" altLang="ja-JP" sz="1400" b="1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- Nuclear</a:t>
            </a:r>
            <a:r>
              <a:rPr lang="en-US" altLang="ja-JP" sz="1400" b="1" i="1" baseline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 </a:t>
            </a:r>
            <a:r>
              <a:rPr lang="en-US" altLang="ja-JP" sz="1400" b="1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Spin</a:t>
            </a:r>
            <a:r>
              <a:rPr lang="en-US" altLang="ja-JP" sz="1400" b="1" i="1" baseline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 </a:t>
            </a:r>
            <a:r>
              <a:rPr lang="en-US" altLang="ja-JP" sz="1400" b="1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Physics</a:t>
            </a:r>
            <a:r>
              <a:rPr lang="en-US" altLang="ja-JP" sz="1400" b="1" i="1" baseline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 </a:t>
            </a:r>
            <a:r>
              <a:rPr lang="en-US" altLang="ja-JP" sz="1400" b="1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via</a:t>
            </a:r>
            <a:r>
              <a:rPr lang="en-US" altLang="ja-JP" sz="1400" b="1" i="1" baseline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 </a:t>
            </a:r>
            <a:r>
              <a:rPr lang="en-US" altLang="ja-JP" sz="1400" b="1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Polarization</a:t>
            </a:r>
            <a:r>
              <a:rPr lang="en-US" altLang="ja-JP" sz="1400" b="1" i="1" baseline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 </a:t>
            </a:r>
            <a:r>
              <a:rPr lang="en-US" altLang="ja-JP" sz="1400" b="1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Measurements -</a:t>
            </a:r>
            <a:endParaRPr kumimoji="1" lang="ja-JP" altLang="en-US" sz="1400" b="1" i="1" dirty="0">
              <a:solidFill>
                <a:schemeClr val="bg1">
                  <a:lumMod val="85000"/>
                  <a:lumOff val="15000"/>
                </a:schemeClr>
              </a:solidFill>
              <a:latin typeface="ヒラギノ丸ゴ StdN W6" pitchFamily="34" charset="-128"/>
              <a:ea typeface="ヒラギノ丸ゴ StdN W6" pitchFamily="34" charset="-128"/>
              <a:cs typeface="Arial Unicode MS" pitchFamily="50" charset="-128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 thruBlk="1"/>
  </p:transition>
  <p:txStyles>
    <p:titleStyle>
      <a:lvl1pPr algn="l" rtl="0" eaLnBrk="1" latinLnBrk="0" hangingPunct="1">
        <a:spcBef>
          <a:spcPct val="0"/>
        </a:spcBef>
        <a:buNone/>
        <a:defRPr kumimoji="1" sz="4000" b="1" kern="1200" cap="none" spc="50" baseline="0">
          <a:ln w="12700" cmpd="sng">
            <a:solidFill>
              <a:schemeClr val="accent6">
                <a:satMod val="120000"/>
                <a:shade val="8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>
            <a:glow rad="53100">
              <a:schemeClr val="accent6">
                <a:satMod val="180000"/>
                <a:alpha val="30000"/>
              </a:schemeClr>
            </a:glow>
            <a:reflection blurRad="6350" stA="60000" endA="900" endPos="60000" dist="29997" dir="5400000" sy="-100000" algn="bl" rotWithShape="0"/>
          </a:effectLst>
          <a:latin typeface="ヒラギノ角ゴ StdN W5" pitchFamily="34" charset="-128"/>
          <a:ea typeface="ヒラギノ角ゴ StdN W5" pitchFamily="34" charset="-128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1" sz="2400" kern="1200">
          <a:solidFill>
            <a:schemeClr val="tx1"/>
          </a:solidFill>
          <a:latin typeface="ヒラギノ角ゴ StdN W5" pitchFamily="34" charset="-128"/>
          <a:ea typeface="ヒラギノ角ゴ StdN W5" pitchFamily="34" charset="-128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1" sz="2400" kern="1200">
          <a:solidFill>
            <a:schemeClr val="tx1"/>
          </a:solidFill>
          <a:latin typeface="ヒラギノ丸ゴ StdN W6" pitchFamily="34" charset="-128"/>
          <a:ea typeface="ヒラギノ丸ゴ StdN W6" pitchFamily="34" charset="-128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1" sz="2400" kern="1200">
          <a:solidFill>
            <a:schemeClr val="tx1"/>
          </a:solidFill>
          <a:latin typeface="ヒラギノ丸ゴ StdN W6" pitchFamily="34" charset="-128"/>
          <a:ea typeface="ヒラギノ丸ゴ StdN W6" pitchFamily="34" charset="-128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1" sz="2400" kern="1200">
          <a:solidFill>
            <a:schemeClr val="tx1"/>
          </a:solidFill>
          <a:latin typeface="ヒラギノ丸ゴ StdN W6" pitchFamily="34" charset="-128"/>
          <a:ea typeface="ヒラギノ丸ゴ StdN W6" pitchFamily="34" charset="-128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sz="2400" kern="1200">
          <a:solidFill>
            <a:schemeClr val="tx1"/>
          </a:solidFill>
          <a:latin typeface="ヒラギノ丸ゴ StdN W6" pitchFamily="34" charset="-128"/>
          <a:ea typeface="ヒラギノ丸ゴ StdN W6" pitchFamily="34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28662" y="1643050"/>
            <a:ext cx="7772400" cy="1975104"/>
          </a:xfrm>
        </p:spPr>
        <p:txBody>
          <a:bodyPr/>
          <a:lstStyle/>
          <a:p>
            <a:r>
              <a:rPr kumimoji="1" lang="en-US" altLang="ja-JP" sz="3600" cap="none" dirty="0" smtClean="0"/>
              <a:t>Nuclear </a:t>
            </a:r>
            <a:r>
              <a:rPr lang="en-US" altLang="ja-JP" sz="3600" cap="none" dirty="0" smtClean="0"/>
              <a:t>S</a:t>
            </a:r>
            <a:r>
              <a:rPr kumimoji="1" lang="en-US" altLang="ja-JP" sz="3600" cap="none" dirty="0" smtClean="0"/>
              <a:t>pin </a:t>
            </a:r>
            <a:r>
              <a:rPr lang="en-US" altLang="ja-JP" sz="3600" cap="none" dirty="0" smtClean="0"/>
              <a:t>P</a:t>
            </a:r>
            <a:r>
              <a:rPr kumimoji="1" lang="en-US" altLang="ja-JP" sz="3600" cap="none" dirty="0" smtClean="0"/>
              <a:t>hysics</a:t>
            </a:r>
            <a:br>
              <a:rPr kumimoji="1" lang="en-US" altLang="ja-JP" sz="3600" cap="none" dirty="0" smtClean="0"/>
            </a:br>
            <a:r>
              <a:rPr lang="en-US" altLang="ja-JP" sz="3600" cap="none" dirty="0" smtClean="0"/>
              <a:t>via</a:t>
            </a:r>
            <a:br>
              <a:rPr lang="en-US" altLang="ja-JP" sz="3600" cap="none" dirty="0" smtClean="0"/>
            </a:br>
            <a:r>
              <a:rPr lang="en-US" altLang="ja-JP" sz="3600" cap="none" dirty="0" smtClean="0"/>
              <a:t>Polarization Measurements</a:t>
            </a:r>
            <a:endParaRPr kumimoji="1" lang="ja-JP" altLang="en-US" sz="3600" cap="none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71538" y="3563314"/>
            <a:ext cx="7772400" cy="1508760"/>
          </a:xfrm>
        </p:spPr>
        <p:txBody>
          <a:bodyPr/>
          <a:lstStyle/>
          <a:p>
            <a:r>
              <a:rPr kumimoji="1" lang="en-US" altLang="ja-JP" sz="2400" dirty="0" err="1" smtClean="0">
                <a:latin typeface="ヒラギノ丸ゴ StdN W6" pitchFamily="34" charset="-128"/>
                <a:ea typeface="ヒラギノ丸ゴ StdN W6" pitchFamily="34" charset="-128"/>
              </a:rPr>
              <a:t>Tomotsugu</a:t>
            </a:r>
            <a:r>
              <a:rPr kumimoji="1" lang="en-US" altLang="ja-JP" sz="2400" dirty="0" smtClean="0">
                <a:latin typeface="ヒラギノ丸ゴ StdN W6" pitchFamily="34" charset="-128"/>
                <a:ea typeface="ヒラギノ丸ゴ StdN W6" pitchFamily="34" charset="-128"/>
              </a:rPr>
              <a:t> </a:t>
            </a:r>
            <a:r>
              <a:rPr kumimoji="1" lang="en-US" altLang="ja-JP" sz="2400" dirty="0" err="1" smtClean="0">
                <a:latin typeface="ヒラギノ丸ゴ StdN W6" pitchFamily="34" charset="-128"/>
                <a:ea typeface="ヒラギノ丸ゴ StdN W6" pitchFamily="34" charset="-128"/>
              </a:rPr>
              <a:t>Wakasa</a:t>
            </a:r>
            <a:endParaRPr kumimoji="1" lang="en-US" altLang="ja-JP" sz="2400" dirty="0" smtClean="0">
              <a:latin typeface="ヒラギノ丸ゴ StdN W6" pitchFamily="34" charset="-128"/>
              <a:ea typeface="ヒラギノ丸ゴ StdN W6" pitchFamily="34" charset="-128"/>
            </a:endParaRPr>
          </a:p>
          <a:p>
            <a:r>
              <a:rPr lang="en-US" altLang="ja-JP" i="1" dirty="0" smtClean="0">
                <a:latin typeface="ヒラギノ丸ゴ StdN W6" pitchFamily="34" charset="-128"/>
                <a:ea typeface="ヒラギノ丸ゴ StdN W6" pitchFamily="34" charset="-128"/>
              </a:rPr>
              <a:t>Department of Physics, Kyushu University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0" dirty="0" smtClean="0"/>
              <a:t>Extension</a:t>
            </a:r>
            <a:r>
              <a:rPr lang="en-US" altLang="ja-JP" b="0" dirty="0" smtClean="0"/>
              <a:t>s of 3NF Study</a:t>
            </a:r>
            <a:endParaRPr kumimoji="1" lang="ja-JP" altLang="en-US" b="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33400" y="922020"/>
            <a:ext cx="8458200" cy="5676900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1800" baseline="30000" dirty="0" smtClean="0"/>
              <a:t>3</a:t>
            </a:r>
            <a:r>
              <a:rPr lang="en-US" altLang="ja-JP" sz="1800" dirty="0" smtClean="0"/>
              <a:t>He(</a:t>
            </a:r>
            <a:r>
              <a:rPr lang="en-US" altLang="ja-JP" sz="1800" dirty="0" err="1" smtClean="0"/>
              <a:t>p,n</a:t>
            </a:r>
            <a:r>
              <a:rPr lang="en-US" altLang="ja-JP" sz="1800" dirty="0" smtClean="0"/>
              <a:t>)3p</a:t>
            </a:r>
          </a:p>
          <a:p>
            <a:pPr lvl="1"/>
            <a:r>
              <a:rPr lang="en-US" altLang="ja-JP" sz="1800" dirty="0" smtClean="0">
                <a:solidFill>
                  <a:srgbClr val="FFC000"/>
                </a:solidFill>
              </a:rPr>
              <a:t>Form 3p(T=3/2) system</a:t>
            </a:r>
            <a:endParaRPr lang="en-US" altLang="ja-JP" sz="1800" dirty="0" smtClean="0"/>
          </a:p>
          <a:p>
            <a:pPr marL="932688" lvl="3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</a:pPr>
            <a:r>
              <a:rPr lang="en-US" altLang="ja-JP" sz="1800" dirty="0" err="1" smtClean="0">
                <a:solidFill>
                  <a:srgbClr val="FFFF00"/>
                </a:solidFill>
              </a:rPr>
              <a:t>d+p</a:t>
            </a:r>
            <a:r>
              <a:rPr lang="en-US" altLang="ja-JP" sz="1800" dirty="0" smtClean="0">
                <a:solidFill>
                  <a:srgbClr val="FFFF00"/>
                </a:solidFill>
              </a:rPr>
              <a:t> </a:t>
            </a:r>
            <a:r>
              <a:rPr lang="ja-JP" altLang="en-US" sz="1800" dirty="0" smtClean="0">
                <a:solidFill>
                  <a:srgbClr val="FFFF00"/>
                </a:solidFill>
              </a:rPr>
              <a:t>→ </a:t>
            </a:r>
            <a:r>
              <a:rPr lang="en-US" altLang="ja-JP" sz="1800" dirty="0" smtClean="0">
                <a:solidFill>
                  <a:srgbClr val="FFFF00"/>
                </a:solidFill>
              </a:rPr>
              <a:t>T=1/2 only</a:t>
            </a:r>
          </a:p>
          <a:p>
            <a:pPr lvl="1"/>
            <a:r>
              <a:rPr lang="en-US" altLang="ja-JP" sz="1800" dirty="0" smtClean="0">
                <a:solidFill>
                  <a:srgbClr val="FFC000"/>
                </a:solidFill>
              </a:rPr>
              <a:t>Existence of 3p resonance </a:t>
            </a:r>
            <a:br>
              <a:rPr lang="en-US" altLang="ja-JP" sz="1800" dirty="0" smtClean="0">
                <a:solidFill>
                  <a:srgbClr val="FFC000"/>
                </a:solidFill>
              </a:rPr>
            </a:br>
            <a:r>
              <a:rPr lang="ja-JP" altLang="en-US" sz="1800" dirty="0" smtClean="0">
                <a:solidFill>
                  <a:srgbClr val="FFC000"/>
                </a:solidFill>
              </a:rPr>
              <a:t>→ </a:t>
            </a:r>
            <a:r>
              <a:rPr lang="en-US" altLang="ja-JP" sz="1800" dirty="0" smtClean="0">
                <a:solidFill>
                  <a:srgbClr val="FFC000"/>
                </a:solidFill>
              </a:rPr>
              <a:t>Signature of T=3/2 3NF</a:t>
            </a:r>
          </a:p>
          <a:p>
            <a:pPr lvl="2"/>
            <a:r>
              <a:rPr lang="en-US" altLang="ja-JP" sz="1800" dirty="0" smtClean="0"/>
              <a:t>NO 3N resonance </a:t>
            </a:r>
            <a:br>
              <a:rPr lang="en-US" altLang="ja-JP" sz="1800" dirty="0" smtClean="0"/>
            </a:br>
            <a:r>
              <a:rPr lang="en-US" altLang="ja-JP" sz="1800" dirty="0" smtClean="0"/>
              <a:t>in </a:t>
            </a:r>
            <a:r>
              <a:rPr lang="en-US" altLang="ja-JP" sz="1800" dirty="0" err="1" smtClean="0"/>
              <a:t>Faddeev</a:t>
            </a:r>
            <a:r>
              <a:rPr lang="en-US" altLang="ja-JP" sz="1800" dirty="0" smtClean="0"/>
              <a:t> calc. with NN </a:t>
            </a:r>
            <a:r>
              <a:rPr lang="en-US" altLang="ja-JP" sz="1800" dirty="0" smtClean="0"/>
              <a:t>only</a:t>
            </a:r>
          </a:p>
          <a:p>
            <a:pPr lvl="3"/>
            <a:r>
              <a:rPr lang="en-US" altLang="ja-JP" sz="1500" dirty="0" err="1" smtClean="0">
                <a:solidFill>
                  <a:srgbClr val="00B0F0"/>
                </a:solidFill>
              </a:rPr>
              <a:t>H.Witala</a:t>
            </a:r>
            <a:r>
              <a:rPr lang="en-US" altLang="ja-JP" sz="1500" dirty="0" smtClean="0">
                <a:solidFill>
                  <a:srgbClr val="00B0F0"/>
                </a:solidFill>
              </a:rPr>
              <a:t> and </a:t>
            </a:r>
            <a:r>
              <a:rPr lang="en-US" altLang="ja-JP" sz="1500" dirty="0" err="1" smtClean="0">
                <a:solidFill>
                  <a:srgbClr val="00B0F0"/>
                </a:solidFill>
              </a:rPr>
              <a:t>W.Glockle</a:t>
            </a:r>
            <a:r>
              <a:rPr lang="en-US" altLang="ja-JP" sz="1500" dirty="0" smtClean="0">
                <a:solidFill>
                  <a:srgbClr val="00B0F0"/>
                </a:solidFill>
              </a:rPr>
              <a:t>, PRC 60,024002(1999)</a:t>
            </a:r>
          </a:p>
          <a:p>
            <a:pPr lvl="3"/>
            <a:r>
              <a:rPr lang="en-US" altLang="ja-JP" sz="1500" dirty="0" err="1" smtClean="0">
                <a:solidFill>
                  <a:srgbClr val="00B0F0"/>
                </a:solidFill>
              </a:rPr>
              <a:t>A.Hemmdan</a:t>
            </a:r>
            <a:r>
              <a:rPr lang="en-US" altLang="ja-JP" sz="1500" dirty="0" smtClean="0">
                <a:solidFill>
                  <a:srgbClr val="00B0F0"/>
                </a:solidFill>
              </a:rPr>
              <a:t>, </a:t>
            </a:r>
            <a:r>
              <a:rPr lang="en-US" altLang="ja-JP" sz="1500" dirty="0" err="1" smtClean="0">
                <a:solidFill>
                  <a:srgbClr val="00B0F0"/>
                </a:solidFill>
              </a:rPr>
              <a:t>W</a:t>
            </a:r>
            <a:r>
              <a:rPr lang="en-US" altLang="ja-JP" sz="1500" dirty="0" err="1" smtClean="0">
                <a:solidFill>
                  <a:srgbClr val="00B0F0"/>
                </a:solidFill>
              </a:rPr>
              <a:t>.Glockle</a:t>
            </a:r>
            <a:r>
              <a:rPr lang="en-US" altLang="ja-JP" sz="1500" dirty="0" smtClean="0">
                <a:solidFill>
                  <a:srgbClr val="00B0F0"/>
                </a:solidFill>
              </a:rPr>
              <a:t>, and </a:t>
            </a:r>
            <a:r>
              <a:rPr lang="en-US" altLang="ja-JP" sz="1500" dirty="0" err="1" smtClean="0">
                <a:solidFill>
                  <a:srgbClr val="00B0F0"/>
                </a:solidFill>
              </a:rPr>
              <a:t>H.Kamada</a:t>
            </a:r>
            <a:r>
              <a:rPr lang="en-US" altLang="ja-JP" sz="1500" dirty="0" smtClean="0">
                <a:solidFill>
                  <a:srgbClr val="00B0F0"/>
                </a:solidFill>
              </a:rPr>
              <a:t>, PRC 66,054001(2002) </a:t>
            </a:r>
            <a:endParaRPr lang="en-US" altLang="ja-JP" sz="1500" dirty="0" smtClean="0">
              <a:solidFill>
                <a:srgbClr val="00B0F0"/>
              </a:solidFill>
            </a:endParaRPr>
          </a:p>
          <a:p>
            <a:pPr lvl="2"/>
            <a:endParaRPr lang="en-US" altLang="ja-JP" sz="1800" dirty="0" smtClean="0"/>
          </a:p>
          <a:p>
            <a:r>
              <a:rPr kumimoji="1" lang="en-US" altLang="ja-JP" sz="1800" dirty="0" err="1" smtClean="0"/>
              <a:t>d+p</a:t>
            </a:r>
            <a:r>
              <a:rPr kumimoji="1" lang="en-US" altLang="ja-JP" sz="1800" dirty="0" smtClean="0"/>
              <a:t> </a:t>
            </a:r>
            <a:r>
              <a:rPr kumimoji="1" lang="ja-JP" altLang="en-US" sz="1800" dirty="0" smtClean="0"/>
              <a:t>→ </a:t>
            </a:r>
            <a:r>
              <a:rPr kumimoji="1" lang="en-US" altLang="ja-JP" sz="1800" dirty="0" err="1" smtClean="0"/>
              <a:t>p+p+n</a:t>
            </a:r>
            <a:r>
              <a:rPr kumimoji="1" lang="en-US" altLang="ja-JP" sz="1800" dirty="0" smtClean="0"/>
              <a:t> </a:t>
            </a:r>
            <a:r>
              <a:rPr kumimoji="1" lang="en-US" altLang="ja-JP" sz="1800" dirty="0" smtClean="0">
                <a:solidFill>
                  <a:srgbClr val="00B0F0"/>
                </a:solidFill>
              </a:rPr>
              <a:t>[</a:t>
            </a:r>
            <a:r>
              <a:rPr kumimoji="1" lang="en-US" altLang="ja-JP" sz="1800" dirty="0" err="1" smtClean="0">
                <a:solidFill>
                  <a:srgbClr val="00B0F0"/>
                </a:solidFill>
              </a:rPr>
              <a:t>d+p</a:t>
            </a:r>
            <a:r>
              <a:rPr kumimoji="1" lang="en-US" altLang="ja-JP" sz="1800" dirty="0" smtClean="0">
                <a:solidFill>
                  <a:srgbClr val="00B0F0"/>
                </a:solidFill>
              </a:rPr>
              <a:t> breakup]</a:t>
            </a:r>
          </a:p>
          <a:p>
            <a:pPr lvl="1"/>
            <a:r>
              <a:rPr lang="en-US" altLang="ja-JP" sz="1800" dirty="0" smtClean="0">
                <a:solidFill>
                  <a:srgbClr val="FFC000"/>
                </a:solidFill>
              </a:rPr>
              <a:t>Many kinematic </a:t>
            </a:r>
            <a:r>
              <a:rPr lang="en-US" altLang="ja-JP" sz="1800" dirty="0" err="1" smtClean="0">
                <a:solidFill>
                  <a:srgbClr val="FFC000"/>
                </a:solidFill>
              </a:rPr>
              <a:t>config</a:t>
            </a:r>
            <a:r>
              <a:rPr lang="en-US" altLang="ja-JP" sz="1800" dirty="0" smtClean="0">
                <a:solidFill>
                  <a:srgbClr val="FFC000"/>
                </a:solidFill>
              </a:rPr>
              <a:t>.</a:t>
            </a:r>
          </a:p>
          <a:p>
            <a:pPr lvl="1"/>
            <a:r>
              <a:rPr lang="en-US" altLang="ja-JP" sz="1800" dirty="0" smtClean="0"/>
              <a:t>Check 3NF models</a:t>
            </a:r>
          </a:p>
          <a:p>
            <a:pPr lvl="2">
              <a:buNone/>
            </a:pPr>
            <a:endParaRPr kumimoji="1" lang="en-US" altLang="ja-JP" sz="1800" dirty="0" smtClean="0"/>
          </a:p>
          <a:p>
            <a:r>
              <a:rPr lang="en-US" altLang="ja-JP" sz="1800" dirty="0" err="1" smtClean="0"/>
              <a:t>d+p</a:t>
            </a:r>
            <a:r>
              <a:rPr lang="en-US" altLang="ja-JP" sz="1800" dirty="0" smtClean="0"/>
              <a:t> </a:t>
            </a:r>
            <a:r>
              <a:rPr lang="ja-JP" altLang="en-US" sz="1800" dirty="0" smtClean="0"/>
              <a:t>→ </a:t>
            </a:r>
            <a:r>
              <a:rPr lang="en-US" altLang="ja-JP" sz="1800" dirty="0" err="1" smtClean="0"/>
              <a:t>d+p</a:t>
            </a:r>
            <a:r>
              <a:rPr lang="en-US" altLang="ja-JP" sz="1800" dirty="0" smtClean="0"/>
              <a:t> at higher energies </a:t>
            </a:r>
            <a:r>
              <a:rPr lang="en-US" altLang="ja-JP" sz="1800" dirty="0" smtClean="0">
                <a:solidFill>
                  <a:srgbClr val="00B0F0"/>
                </a:solidFill>
              </a:rPr>
              <a:t>[</a:t>
            </a:r>
            <a:r>
              <a:rPr lang="en-US" altLang="ja-JP" sz="1800" dirty="0" err="1" smtClean="0">
                <a:solidFill>
                  <a:srgbClr val="00B0F0"/>
                </a:solidFill>
              </a:rPr>
              <a:t>d+p</a:t>
            </a:r>
            <a:r>
              <a:rPr lang="en-US" altLang="ja-JP" sz="1800" dirty="0" smtClean="0">
                <a:solidFill>
                  <a:srgbClr val="00B0F0"/>
                </a:solidFill>
              </a:rPr>
              <a:t> elastic]</a:t>
            </a:r>
          </a:p>
          <a:p>
            <a:pPr lvl="1"/>
            <a:r>
              <a:rPr kumimoji="1" lang="en-US" altLang="ja-JP" sz="1800" dirty="0" smtClean="0">
                <a:solidFill>
                  <a:srgbClr val="FFC000"/>
                </a:solidFill>
              </a:rPr>
              <a:t>Relativistic effects </a:t>
            </a:r>
          </a:p>
          <a:p>
            <a:pPr lvl="1"/>
            <a:endParaRPr lang="en-US" altLang="ja-JP" sz="1800" dirty="0" smtClean="0"/>
          </a:p>
          <a:p>
            <a:r>
              <a:rPr kumimoji="1" lang="en-US" altLang="ja-JP" sz="1800" dirty="0" err="1" smtClean="0"/>
              <a:t>d+p</a:t>
            </a:r>
            <a:r>
              <a:rPr kumimoji="1" lang="en-US" altLang="ja-JP" sz="1800" dirty="0" smtClean="0"/>
              <a:t> </a:t>
            </a:r>
            <a:r>
              <a:rPr kumimoji="1" lang="ja-JP" altLang="en-US" sz="1800" dirty="0" smtClean="0"/>
              <a:t>→ </a:t>
            </a:r>
            <a:r>
              <a:rPr kumimoji="1" lang="en-US" altLang="ja-JP" sz="1800" baseline="30000" dirty="0" smtClean="0"/>
              <a:t>3</a:t>
            </a:r>
            <a:r>
              <a:rPr kumimoji="1" lang="en-US" altLang="ja-JP" sz="1800" dirty="0" smtClean="0"/>
              <a:t>He+γ </a:t>
            </a:r>
            <a:r>
              <a:rPr kumimoji="1" lang="en-US" altLang="ja-JP" sz="1800" dirty="0" smtClean="0">
                <a:solidFill>
                  <a:srgbClr val="00B0F0"/>
                </a:solidFill>
              </a:rPr>
              <a:t>[</a:t>
            </a:r>
            <a:r>
              <a:rPr lang="en-US" altLang="ja-JP" sz="1800" dirty="0" err="1" smtClean="0">
                <a:solidFill>
                  <a:srgbClr val="00B0F0"/>
                </a:solidFill>
              </a:rPr>
              <a:t>d</a:t>
            </a:r>
            <a:r>
              <a:rPr kumimoji="1" lang="en-US" altLang="ja-JP" sz="1800" dirty="0" err="1" smtClean="0">
                <a:solidFill>
                  <a:srgbClr val="00B0F0"/>
                </a:solidFill>
              </a:rPr>
              <a:t>+p</a:t>
            </a:r>
            <a:r>
              <a:rPr kumimoji="1" lang="en-US" altLang="ja-JP" sz="1800" dirty="0" smtClean="0">
                <a:solidFill>
                  <a:srgbClr val="00B0F0"/>
                </a:solidFill>
              </a:rPr>
              <a:t> </a:t>
            </a:r>
            <a:r>
              <a:rPr kumimoji="1" lang="en-US" altLang="ja-JP" sz="1800" dirty="0" err="1" smtClean="0">
                <a:solidFill>
                  <a:srgbClr val="00B0F0"/>
                </a:solidFill>
              </a:rPr>
              <a:t>radiative</a:t>
            </a:r>
            <a:r>
              <a:rPr kumimoji="1" lang="en-US" altLang="ja-JP" sz="1800" dirty="0" smtClean="0">
                <a:solidFill>
                  <a:srgbClr val="00B0F0"/>
                </a:solidFill>
              </a:rPr>
              <a:t> capture]</a:t>
            </a:r>
            <a:endParaRPr lang="en-US" altLang="ja-JP" sz="1800" dirty="0" smtClean="0">
              <a:solidFill>
                <a:srgbClr val="00B0F0"/>
              </a:solidFill>
            </a:endParaRPr>
          </a:p>
          <a:p>
            <a:pPr lvl="1"/>
            <a:r>
              <a:rPr kumimoji="1" lang="en-US" altLang="ja-JP" sz="1800" dirty="0" smtClean="0">
                <a:solidFill>
                  <a:srgbClr val="FFC000"/>
                </a:solidFill>
              </a:rPr>
              <a:t>Expected to be sensitive for short-range 3NF</a:t>
            </a:r>
          </a:p>
        </p:txBody>
      </p:sp>
      <p:grpSp>
        <p:nvGrpSpPr>
          <p:cNvPr id="33" name="グループ化 32"/>
          <p:cNvGrpSpPr>
            <a:grpSpLocks noChangeAspect="1"/>
          </p:cNvGrpSpPr>
          <p:nvPr/>
        </p:nvGrpSpPr>
        <p:grpSpPr>
          <a:xfrm>
            <a:off x="4430394" y="3671912"/>
            <a:ext cx="2249424" cy="1066159"/>
            <a:chOff x="5074920" y="837131"/>
            <a:chExt cx="3749040" cy="1776931"/>
          </a:xfrm>
        </p:grpSpPr>
        <p:sp>
          <p:nvSpPr>
            <p:cNvPr id="13" name="円/楕円 12"/>
            <p:cNvSpPr/>
            <p:nvPr/>
          </p:nvSpPr>
          <p:spPr>
            <a:xfrm>
              <a:off x="5074920" y="1386840"/>
              <a:ext cx="304800" cy="3048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8519160" y="1432560"/>
              <a:ext cx="304800" cy="3048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5196840" y="1554480"/>
              <a:ext cx="304800" cy="30480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6177548" y="1896979"/>
              <a:ext cx="304800" cy="3048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円/楕円 18"/>
            <p:cNvSpPr/>
            <p:nvPr/>
          </p:nvSpPr>
          <p:spPr>
            <a:xfrm>
              <a:off x="6566836" y="2296427"/>
              <a:ext cx="304800" cy="30480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/楕円 19"/>
            <p:cNvSpPr/>
            <p:nvPr/>
          </p:nvSpPr>
          <p:spPr>
            <a:xfrm rot="2691561">
              <a:off x="5942798" y="1913022"/>
              <a:ext cx="1143000" cy="701040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/楕円 20"/>
            <p:cNvSpPr/>
            <p:nvPr/>
          </p:nvSpPr>
          <p:spPr>
            <a:xfrm>
              <a:off x="7450221" y="837131"/>
              <a:ext cx="304800" cy="3048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5" name="直線矢印コネクタ 24"/>
            <p:cNvCxnSpPr/>
            <p:nvPr/>
          </p:nvCxnSpPr>
          <p:spPr>
            <a:xfrm>
              <a:off x="5562600" y="1600200"/>
              <a:ext cx="135636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25"/>
            <p:cNvCxnSpPr/>
            <p:nvPr/>
          </p:nvCxnSpPr>
          <p:spPr>
            <a:xfrm flipH="1">
              <a:off x="7071360" y="1600200"/>
              <a:ext cx="135636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矢印コネクタ 27"/>
            <p:cNvCxnSpPr/>
            <p:nvPr/>
          </p:nvCxnSpPr>
          <p:spPr>
            <a:xfrm rot="5400000">
              <a:off x="6705600" y="1706880"/>
              <a:ext cx="289560" cy="25908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矢印コネクタ 29"/>
            <p:cNvCxnSpPr/>
            <p:nvPr/>
          </p:nvCxnSpPr>
          <p:spPr>
            <a:xfrm rot="5400000" flipH="1" flipV="1">
              <a:off x="7110128" y="1212516"/>
              <a:ext cx="289560" cy="28956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テキスト ボックス 30"/>
            <p:cNvSpPr txBox="1"/>
            <p:nvPr/>
          </p:nvSpPr>
          <p:spPr>
            <a:xfrm>
              <a:off x="7005053" y="2213811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FF00"/>
                  </a:solidFill>
                  <a:latin typeface="ヒラギノ丸ゴ StdN W6" pitchFamily="34" charset="-128"/>
                  <a:ea typeface="ヒラギノ丸ゴ StdN W6" pitchFamily="34" charset="-128"/>
                </a:rPr>
                <a:t>FSI</a:t>
              </a:r>
              <a:endParaRPr kumimoji="1" lang="ja-JP" altLang="en-US" dirty="0">
                <a:solidFill>
                  <a:srgbClr val="FFFF00"/>
                </a:solidFill>
                <a:latin typeface="ヒラギノ丸ゴ StdN W6" pitchFamily="34" charset="-128"/>
                <a:ea typeface="ヒラギノ丸ゴ StdN W6" pitchFamily="34" charset="-128"/>
              </a:endParaRPr>
            </a:p>
          </p:txBody>
        </p:sp>
      </p:grpSp>
      <p:grpSp>
        <p:nvGrpSpPr>
          <p:cNvPr id="35" name="グループ化 34"/>
          <p:cNvGrpSpPr/>
          <p:nvPr/>
        </p:nvGrpSpPr>
        <p:grpSpPr>
          <a:xfrm>
            <a:off x="5058076" y="789272"/>
            <a:ext cx="3758467" cy="2218988"/>
            <a:chOff x="5090160" y="2987040"/>
            <a:chExt cx="3758467" cy="2218988"/>
          </a:xfrm>
        </p:grpSpPr>
        <p:sp>
          <p:nvSpPr>
            <p:cNvPr id="5" name="円/楕円 4"/>
            <p:cNvSpPr/>
            <p:nvPr/>
          </p:nvSpPr>
          <p:spPr>
            <a:xfrm>
              <a:off x="5090160" y="3215640"/>
              <a:ext cx="304800" cy="3048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円/楕円 5"/>
            <p:cNvSpPr/>
            <p:nvPr/>
          </p:nvSpPr>
          <p:spPr>
            <a:xfrm>
              <a:off x="6111240" y="3368040"/>
              <a:ext cx="304800" cy="3048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円/楕円 6"/>
            <p:cNvSpPr/>
            <p:nvPr/>
          </p:nvSpPr>
          <p:spPr>
            <a:xfrm>
              <a:off x="6385560" y="3322320"/>
              <a:ext cx="304800" cy="3048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円/楕円 7"/>
            <p:cNvSpPr/>
            <p:nvPr/>
          </p:nvSpPr>
          <p:spPr>
            <a:xfrm>
              <a:off x="6187440" y="3108960"/>
              <a:ext cx="304800" cy="30480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円/楕円 8"/>
            <p:cNvSpPr/>
            <p:nvPr/>
          </p:nvSpPr>
          <p:spPr>
            <a:xfrm>
              <a:off x="7818120" y="2987040"/>
              <a:ext cx="304800" cy="30480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円/楕円 9"/>
            <p:cNvSpPr/>
            <p:nvPr/>
          </p:nvSpPr>
          <p:spPr>
            <a:xfrm>
              <a:off x="7437120" y="3810000"/>
              <a:ext cx="304800" cy="3048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/楕円 10"/>
            <p:cNvSpPr/>
            <p:nvPr/>
          </p:nvSpPr>
          <p:spPr>
            <a:xfrm>
              <a:off x="7909560" y="3855720"/>
              <a:ext cx="304800" cy="3048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7620000" y="4267200"/>
              <a:ext cx="304800" cy="3048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7208520" y="3566160"/>
              <a:ext cx="1203960" cy="1203960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2" name="直線矢印コネクタ 31"/>
            <p:cNvCxnSpPr/>
            <p:nvPr/>
          </p:nvCxnSpPr>
          <p:spPr>
            <a:xfrm>
              <a:off x="5442285" y="3314032"/>
              <a:ext cx="669757" cy="133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矢印コネクタ 33"/>
            <p:cNvCxnSpPr/>
            <p:nvPr/>
          </p:nvCxnSpPr>
          <p:spPr>
            <a:xfrm flipV="1">
              <a:off x="6797843" y="3310021"/>
              <a:ext cx="528052" cy="6685"/>
            </a:xfrm>
            <a:prstGeom prst="straightConnector1">
              <a:avLst/>
            </a:prstGeom>
            <a:ln w="76200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矢印コネクタ 35"/>
            <p:cNvCxnSpPr/>
            <p:nvPr/>
          </p:nvCxnSpPr>
          <p:spPr>
            <a:xfrm flipV="1">
              <a:off x="8160886" y="2999873"/>
              <a:ext cx="389556" cy="93045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矢印コネクタ 37"/>
            <p:cNvCxnSpPr/>
            <p:nvPr/>
          </p:nvCxnSpPr>
          <p:spPr>
            <a:xfrm rot="16200000" flipH="1">
              <a:off x="8268503" y="4584166"/>
              <a:ext cx="246512" cy="242504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テキスト ボックス 39"/>
            <p:cNvSpPr txBox="1"/>
            <p:nvPr/>
          </p:nvSpPr>
          <p:spPr>
            <a:xfrm>
              <a:off x="6740358" y="4836696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FF00"/>
                  </a:solidFill>
                  <a:latin typeface="ヒラギノ丸ゴ StdN W6" pitchFamily="34" charset="-128"/>
                  <a:ea typeface="ヒラギノ丸ゴ StdN W6" pitchFamily="34" charset="-128"/>
                </a:rPr>
                <a:t>3p resonance(?)</a:t>
              </a:r>
              <a:endParaRPr kumimoji="1" lang="ja-JP" altLang="en-US" dirty="0">
                <a:solidFill>
                  <a:srgbClr val="FFFF00"/>
                </a:solidFill>
                <a:latin typeface="ヒラギノ丸ゴ StdN W6" pitchFamily="34" charset="-128"/>
                <a:ea typeface="ヒラギノ丸ゴ StdN W6" pitchFamily="34" charset="-128"/>
              </a:endParaRPr>
            </a:p>
          </p:txBody>
        </p:sp>
      </p:grpSp>
      <p:sp>
        <p:nvSpPr>
          <p:cNvPr id="37" name="円/楕円 36"/>
          <p:cNvSpPr/>
          <p:nvPr/>
        </p:nvSpPr>
        <p:spPr>
          <a:xfrm>
            <a:off x="529389" y="865307"/>
            <a:ext cx="417095" cy="417095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右中かっこ 40"/>
          <p:cNvSpPr/>
          <p:nvPr/>
        </p:nvSpPr>
        <p:spPr>
          <a:xfrm>
            <a:off x="6435523" y="3414532"/>
            <a:ext cx="601886" cy="3275635"/>
          </a:xfrm>
          <a:prstGeom prst="rightBrace">
            <a:avLst>
              <a:gd name="adj1" fmla="val 8333"/>
              <a:gd name="adj2" fmla="val 50353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7065126" y="4872950"/>
            <a:ext cx="20441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 smtClean="0">
                <a:latin typeface="ヒラギノ丸ゴ StdN W6" pitchFamily="34" charset="-128"/>
                <a:ea typeface="ヒラギノ丸ゴ StdN W6" pitchFamily="34" charset="-128"/>
              </a:rPr>
              <a:t>Kalantar</a:t>
            </a:r>
            <a:r>
              <a:rPr kumimoji="1" lang="en-US" altLang="ja-JP" sz="1600" dirty="0" smtClean="0">
                <a:latin typeface="ヒラギノ丸ゴ StdN W6" pitchFamily="34" charset="-128"/>
                <a:ea typeface="ヒラギノ丸ゴ StdN W6" pitchFamily="34" charset="-128"/>
              </a:rPr>
              <a:t> (KVI)</a:t>
            </a:r>
          </a:p>
          <a:p>
            <a:r>
              <a:rPr lang="en-US" altLang="ja-JP" sz="1600" i="1" dirty="0" smtClean="0">
                <a:latin typeface="ヒラギノ丸ゴ StdN W6" pitchFamily="34" charset="-128"/>
                <a:ea typeface="ヒラギノ丸ゴ StdN W6" pitchFamily="34" charset="-128"/>
              </a:rPr>
              <a:t>In parallel session</a:t>
            </a:r>
          </a:p>
          <a:p>
            <a:r>
              <a:rPr lang="en-US" altLang="ja-JP" sz="1600" i="1" dirty="0" smtClean="0">
                <a:latin typeface="ヒラギノ丸ゴ StdN W6" pitchFamily="34" charset="-128"/>
                <a:ea typeface="ヒラギノ丸ゴ StdN W6" pitchFamily="34" charset="-128"/>
              </a:rPr>
              <a:t>(Spin in Nuclei I)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5381898" y="1277982"/>
            <a:ext cx="3644537" cy="4924697"/>
          </a:xfrm>
          <a:prstGeom prst="rect">
            <a:avLst/>
          </a:prstGeom>
          <a:solidFill>
            <a:schemeClr val="tx1"/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6100" y="123444"/>
            <a:ext cx="8445500" cy="914400"/>
          </a:xfrm>
        </p:spPr>
        <p:txBody>
          <a:bodyPr/>
          <a:lstStyle/>
          <a:p>
            <a:r>
              <a:rPr kumimoji="1" lang="en-US" altLang="ja-JP" sz="2800" b="0" dirty="0" smtClean="0"/>
              <a:t>Search for 3-Nucleon T=3/2 Resonance</a:t>
            </a:r>
            <a:endParaRPr kumimoji="1" lang="ja-JP" altLang="en-US" sz="2800" b="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26720" y="678180"/>
            <a:ext cx="8458200" cy="5676900"/>
          </a:xfrm>
        </p:spPr>
        <p:txBody>
          <a:bodyPr>
            <a:normAutofit/>
          </a:bodyPr>
          <a:lstStyle/>
          <a:p>
            <a:r>
              <a:rPr kumimoji="1" lang="en-US" altLang="ja-JP" sz="1800" dirty="0" smtClean="0"/>
              <a:t>Production of 3p(T=3/2) system</a:t>
            </a:r>
          </a:p>
          <a:p>
            <a:pPr lvl="1"/>
            <a:r>
              <a:rPr lang="en-US" altLang="ja-JP" sz="1600" baseline="30000" dirty="0" smtClean="0"/>
              <a:t>3</a:t>
            </a:r>
            <a:r>
              <a:rPr lang="en-US" altLang="ja-JP" sz="1600" dirty="0" smtClean="0"/>
              <a:t>He(</a:t>
            </a:r>
            <a:r>
              <a:rPr lang="en-US" altLang="ja-JP" sz="1600" dirty="0" err="1" smtClean="0"/>
              <a:t>p,n</a:t>
            </a:r>
            <a:r>
              <a:rPr lang="en-US" altLang="ja-JP" sz="1600" dirty="0" smtClean="0"/>
              <a:t>)3p at 346 </a:t>
            </a:r>
            <a:r>
              <a:rPr lang="en-US" altLang="ja-JP" sz="1600" dirty="0" err="1" smtClean="0"/>
              <a:t>MeV</a:t>
            </a:r>
            <a:r>
              <a:rPr lang="en-US" altLang="ja-JP" sz="1600" dirty="0" smtClean="0"/>
              <a:t> and 0°</a:t>
            </a:r>
          </a:p>
          <a:p>
            <a:pPr lvl="1"/>
            <a:r>
              <a:rPr lang="en-US" altLang="ja-JP" sz="1600" dirty="0" smtClean="0"/>
              <a:t>Large physical B.G. from QES</a:t>
            </a:r>
          </a:p>
          <a:p>
            <a:pPr lvl="2"/>
            <a:r>
              <a:rPr lang="en-US" altLang="ja-JP" sz="1600" dirty="0" smtClean="0">
                <a:solidFill>
                  <a:srgbClr val="FFC000"/>
                </a:solidFill>
              </a:rPr>
              <a:t>Non-resonant n-knockout from </a:t>
            </a:r>
            <a:r>
              <a:rPr lang="en-US" altLang="ja-JP" sz="1600" baseline="30000" dirty="0" smtClean="0">
                <a:solidFill>
                  <a:srgbClr val="FFC000"/>
                </a:solidFill>
              </a:rPr>
              <a:t>3</a:t>
            </a:r>
            <a:r>
              <a:rPr lang="en-US" altLang="ja-JP" sz="1600" dirty="0" smtClean="0">
                <a:solidFill>
                  <a:srgbClr val="FFC000"/>
                </a:solidFill>
              </a:rPr>
              <a:t>He</a:t>
            </a:r>
            <a:br>
              <a:rPr lang="en-US" altLang="ja-JP" sz="1600" dirty="0" smtClean="0">
                <a:solidFill>
                  <a:srgbClr val="FFC000"/>
                </a:solidFill>
              </a:rPr>
            </a:br>
            <a:r>
              <a:rPr lang="ja-JP" altLang="en-US" sz="1600" dirty="0" smtClean="0">
                <a:solidFill>
                  <a:srgbClr val="FFC000"/>
                </a:solidFill>
              </a:rPr>
              <a:t>→</a:t>
            </a:r>
            <a:r>
              <a:rPr lang="en-US" altLang="ja-JP" sz="1600" dirty="0" smtClean="0">
                <a:solidFill>
                  <a:srgbClr val="FFC000"/>
                </a:solidFill>
              </a:rPr>
              <a:t>Free NN </a:t>
            </a:r>
            <a:r>
              <a:rPr lang="en-US" altLang="ja-JP" sz="1600" dirty="0" err="1" smtClean="0">
                <a:solidFill>
                  <a:srgbClr val="FFC000"/>
                </a:solidFill>
              </a:rPr>
              <a:t>scatt</a:t>
            </a:r>
            <a:r>
              <a:rPr lang="en-US" altLang="ja-JP" sz="1600" dirty="0" smtClean="0">
                <a:solidFill>
                  <a:srgbClr val="FFC000"/>
                </a:solidFill>
              </a:rPr>
              <a:t>.</a:t>
            </a:r>
          </a:p>
          <a:p>
            <a:pPr lvl="1">
              <a:buNone/>
            </a:pPr>
            <a:endParaRPr lang="en-US" altLang="ja-JP" sz="1800" dirty="0" smtClean="0"/>
          </a:p>
          <a:p>
            <a:r>
              <a:rPr kumimoji="1" lang="en-US" altLang="ja-JP" sz="1800" dirty="0" smtClean="0"/>
              <a:t>Spin-flip probabilities</a:t>
            </a:r>
          </a:p>
          <a:p>
            <a:pPr lvl="1"/>
            <a:r>
              <a:rPr lang="en-US" altLang="ja-JP" sz="1600" dirty="0" smtClean="0"/>
              <a:t>Longitudinal  S</a:t>
            </a:r>
            <a:r>
              <a:rPr lang="en-US" altLang="ja-JP" sz="1600" baseline="-25000" dirty="0" smtClean="0"/>
              <a:t>L</a:t>
            </a:r>
          </a:p>
          <a:p>
            <a:pPr lvl="1"/>
            <a:r>
              <a:rPr kumimoji="1" lang="en-US" altLang="ja-JP" sz="1600" dirty="0" smtClean="0"/>
              <a:t>Transverse  S</a:t>
            </a:r>
            <a:r>
              <a:rPr kumimoji="1" lang="en-US" altLang="ja-JP" sz="1600" baseline="-25000" dirty="0" smtClean="0"/>
              <a:t>T</a:t>
            </a:r>
          </a:p>
          <a:p>
            <a:pPr lvl="1"/>
            <a:r>
              <a:rPr lang="en-US" altLang="ja-JP" sz="1600" dirty="0" smtClean="0"/>
              <a:t>S</a:t>
            </a:r>
            <a:r>
              <a:rPr lang="en-US" altLang="ja-JP" sz="1600" baseline="-25000" dirty="0" smtClean="0"/>
              <a:t>L</a:t>
            </a:r>
            <a:r>
              <a:rPr lang="en-US" altLang="ja-JP" sz="1600" dirty="0" smtClean="0"/>
              <a:t>/S</a:t>
            </a:r>
            <a:r>
              <a:rPr lang="en-US" altLang="ja-JP" sz="1600" baseline="-25000" dirty="0" smtClean="0"/>
              <a:t>T</a:t>
            </a:r>
            <a:r>
              <a:rPr lang="en-US" altLang="ja-JP" sz="1600" dirty="0" smtClean="0"/>
              <a:t> &lt; </a:t>
            </a:r>
            <a:r>
              <a:rPr lang="en-US" altLang="ja-JP" sz="1600" dirty="0" smtClean="0">
                <a:solidFill>
                  <a:srgbClr val="00B0F0"/>
                </a:solidFill>
              </a:rPr>
              <a:t>QES (non-resonance)</a:t>
            </a:r>
          </a:p>
          <a:p>
            <a:pPr lvl="1"/>
            <a:endParaRPr lang="en-US" altLang="ja-JP" sz="1800" dirty="0" smtClean="0"/>
          </a:p>
          <a:p>
            <a:r>
              <a:rPr kumimoji="1" lang="en-US" altLang="ja-JP" sz="1800" dirty="0" smtClean="0"/>
              <a:t>Sensitivity of S</a:t>
            </a:r>
            <a:r>
              <a:rPr kumimoji="1" lang="en-US" altLang="ja-JP" sz="1800" baseline="-25000" dirty="0" smtClean="0"/>
              <a:t>L</a:t>
            </a:r>
            <a:r>
              <a:rPr kumimoji="1" lang="en-US" altLang="ja-JP" sz="1800" dirty="0" smtClean="0"/>
              <a:t>/S</a:t>
            </a:r>
            <a:r>
              <a:rPr kumimoji="1" lang="en-US" altLang="ja-JP" sz="1800" baseline="-25000" dirty="0" smtClean="0"/>
              <a:t>T</a:t>
            </a:r>
            <a:r>
              <a:rPr kumimoji="1" lang="en-US" altLang="ja-JP" sz="1800" dirty="0" smtClean="0"/>
              <a:t> for </a:t>
            </a:r>
            <a:r>
              <a:rPr kumimoji="1" lang="en-US" altLang="ja-JP" sz="1800" dirty="0" err="1" smtClean="0"/>
              <a:t>J</a:t>
            </a:r>
            <a:r>
              <a:rPr kumimoji="1" lang="en-US" altLang="ja-JP" sz="1800" baseline="30000" dirty="0" err="1" smtClean="0"/>
              <a:t>π</a:t>
            </a:r>
            <a:endParaRPr kumimoji="1" lang="en-US" altLang="ja-JP" sz="1800" baseline="30000" dirty="0" smtClean="0"/>
          </a:p>
          <a:p>
            <a:endParaRPr lang="en-US" altLang="ja-JP" sz="2000" baseline="30000" dirty="0" smtClean="0"/>
          </a:p>
          <a:p>
            <a:endParaRPr lang="en-US" altLang="ja-JP" sz="2000" baseline="30000" dirty="0" smtClean="0"/>
          </a:p>
          <a:p>
            <a:endParaRPr lang="en-US" altLang="ja-JP" sz="2000" baseline="30000" dirty="0" smtClean="0"/>
          </a:p>
          <a:p>
            <a:endParaRPr kumimoji="1" lang="en-US" altLang="ja-JP" sz="2000" baseline="30000" dirty="0" smtClean="0"/>
          </a:p>
          <a:p>
            <a:r>
              <a:rPr kumimoji="1" lang="en-US" altLang="ja-JP" sz="1800" dirty="0" smtClean="0"/>
              <a:t>Reproduce exp. S</a:t>
            </a:r>
            <a:r>
              <a:rPr kumimoji="1" lang="en-US" altLang="ja-JP" sz="1800" baseline="-25000" dirty="0" smtClean="0"/>
              <a:t>L</a:t>
            </a:r>
            <a:r>
              <a:rPr kumimoji="1" lang="en-US" altLang="ja-JP" sz="1800" dirty="0" smtClean="0"/>
              <a:t>/S</a:t>
            </a:r>
            <a:r>
              <a:rPr kumimoji="1" lang="en-US" altLang="ja-JP" sz="1800" baseline="-25000" dirty="0" smtClean="0"/>
              <a:t>T</a:t>
            </a:r>
            <a:r>
              <a:rPr kumimoji="1" lang="en-US" altLang="ja-JP" sz="1800" dirty="0" smtClean="0"/>
              <a:t> with (1/2)</a:t>
            </a:r>
            <a:r>
              <a:rPr kumimoji="1" lang="en-US" altLang="ja-JP" sz="1800" baseline="30000" dirty="0" smtClean="0"/>
              <a:t>-</a:t>
            </a:r>
            <a:endParaRPr kumimoji="1" lang="ja-JP" altLang="en-US" sz="1800" baseline="30000" dirty="0"/>
          </a:p>
        </p:txBody>
      </p:sp>
      <p:graphicFrame>
        <p:nvGraphicFramePr>
          <p:cNvPr id="4" name="コンテンツ プレースホルダ 3"/>
          <p:cNvGraphicFramePr>
            <a:graphicFrameLocks/>
          </p:cNvGraphicFramePr>
          <p:nvPr/>
        </p:nvGraphicFramePr>
        <p:xfrm>
          <a:off x="977533" y="4434840"/>
          <a:ext cx="4101742" cy="1005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19515"/>
                <a:gridCol w="2082227"/>
              </a:tblGrid>
              <a:tr h="23433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err="1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J</a:t>
                      </a:r>
                      <a:r>
                        <a:rPr kumimoji="1" lang="en-US" altLang="ja-JP" sz="1600" baseline="30000" dirty="0" err="1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π</a:t>
                      </a:r>
                      <a:endParaRPr kumimoji="1" lang="ja-JP" altLang="en-US" sz="1600" baseline="30000" dirty="0"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 marL="262921" marR="26292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S</a:t>
                      </a:r>
                      <a:r>
                        <a:rPr kumimoji="1" lang="en-US" altLang="ja-JP" sz="1600" baseline="-2500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L</a:t>
                      </a:r>
                      <a:r>
                        <a:rPr kumimoji="1" lang="en-US" altLang="ja-JP" sz="160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/S</a:t>
                      </a:r>
                      <a:r>
                        <a:rPr kumimoji="1" lang="en-US" altLang="ja-JP" sz="1600" baseline="-2500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T</a:t>
                      </a:r>
                      <a:endParaRPr kumimoji="1" lang="ja-JP" altLang="en-US" sz="1600" baseline="-25000" dirty="0"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 marL="262921" marR="262921"/>
                </a:tc>
              </a:tr>
              <a:tr h="23433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FF000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(1/2)</a:t>
                      </a:r>
                      <a:r>
                        <a:rPr kumimoji="1" lang="en-US" altLang="ja-JP" sz="1600" baseline="30000" dirty="0" smtClean="0">
                          <a:solidFill>
                            <a:srgbClr val="FF000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-</a:t>
                      </a:r>
                      <a:endParaRPr kumimoji="1" lang="ja-JP" altLang="en-US" sz="1600" baseline="30000" dirty="0">
                        <a:solidFill>
                          <a:srgbClr val="FF0000"/>
                        </a:solidFill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 marL="262921" marR="26292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FF000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   </a:t>
                      </a:r>
                      <a:r>
                        <a:rPr kumimoji="1" lang="en-US" altLang="ja-JP" sz="1600" baseline="0" dirty="0" smtClean="0">
                          <a:solidFill>
                            <a:srgbClr val="FF000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 </a:t>
                      </a:r>
                      <a:r>
                        <a:rPr kumimoji="1" lang="en-US" altLang="ja-JP" sz="1600" dirty="0" smtClean="0">
                          <a:solidFill>
                            <a:srgbClr val="FF000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0.7   &lt; QES</a:t>
                      </a:r>
                      <a:endParaRPr kumimoji="1" lang="ja-JP" altLang="en-US" sz="1600" dirty="0">
                        <a:solidFill>
                          <a:srgbClr val="FF0000"/>
                        </a:solidFill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 marL="262921" marR="262921"/>
                </a:tc>
              </a:tr>
              <a:tr h="2343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(1/2)</a:t>
                      </a:r>
                      <a:r>
                        <a:rPr kumimoji="1" lang="en-US" altLang="ja-JP" sz="1600" baseline="3000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+</a:t>
                      </a:r>
                      <a:r>
                        <a:rPr kumimoji="1" lang="en-US" altLang="ja-JP" sz="160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 , (3/2)</a:t>
                      </a:r>
                      <a:r>
                        <a:rPr kumimoji="1" lang="en-US" altLang="ja-JP" sz="1600" baseline="3000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±</a:t>
                      </a:r>
                      <a:endParaRPr kumimoji="1" lang="ja-JP" altLang="en-US" sz="1600" baseline="30000" dirty="0" smtClean="0"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 marL="262921" marR="26292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1.3-1.6 &gt; QES</a:t>
                      </a:r>
                      <a:endParaRPr kumimoji="1" lang="ja-JP" altLang="en-US" sz="1600" dirty="0"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 marL="262921" marR="262921"/>
                </a:tc>
              </a:tr>
            </a:tbl>
          </a:graphicData>
        </a:graphic>
      </p:graphicFrame>
      <p:pic>
        <p:nvPicPr>
          <p:cNvPr id="43014" name="Picture 6" descr="C:\Users\wakasa2\Desktop\Resonance\Resonance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0991" y="1401831"/>
            <a:ext cx="3491179" cy="4732020"/>
          </a:xfrm>
          <a:prstGeom prst="rect">
            <a:avLst/>
          </a:prstGeom>
          <a:noFill/>
        </p:spPr>
      </p:pic>
      <p:pic>
        <p:nvPicPr>
          <p:cNvPr id="43013" name="Picture 5" descr="C:\Users\wakasa2\Desktop\Resonance\Resonan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0991" y="1401831"/>
            <a:ext cx="3491179" cy="4732020"/>
          </a:xfrm>
          <a:prstGeom prst="rect">
            <a:avLst/>
          </a:prstGeom>
          <a:noFill/>
        </p:spPr>
      </p:pic>
      <p:sp>
        <p:nvSpPr>
          <p:cNvPr id="8" name="正方形/長方形 7"/>
          <p:cNvSpPr/>
          <p:nvPr/>
        </p:nvSpPr>
        <p:spPr>
          <a:xfrm>
            <a:off x="868680" y="5958840"/>
            <a:ext cx="4343400" cy="7772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Signature of T=3/2  3N resonance</a:t>
            </a:r>
          </a:p>
          <a:p>
            <a:pPr algn="ctr"/>
            <a:r>
              <a:rPr lang="ja-JP" altLang="en-US" sz="1600" dirty="0" smtClean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rPr>
              <a:t>→</a:t>
            </a:r>
            <a:r>
              <a:rPr lang="en-US" altLang="ja-JP" sz="1600" dirty="0" smtClean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rPr>
              <a:t>Challenging data for T=3/2 3NF </a:t>
            </a:r>
            <a:br>
              <a:rPr lang="en-US" altLang="ja-JP" sz="1600" dirty="0" smtClean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rPr>
            </a:br>
            <a:r>
              <a:rPr lang="en-US" altLang="ja-JP" sz="1600" dirty="0" smtClean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rPr>
              <a:t>and 4N system</a:t>
            </a:r>
            <a:endParaRPr kumimoji="1" lang="ja-JP" altLang="en-US" sz="1600" dirty="0">
              <a:solidFill>
                <a:schemeClr val="accent2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357773" y="699247"/>
            <a:ext cx="2741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E.Ihara</a:t>
            </a:r>
            <a:r>
              <a:rPr kumimoji="1" lang="en-US" altLang="ja-JP" sz="16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, T.W., et al.,</a:t>
            </a:r>
          </a:p>
          <a:p>
            <a:r>
              <a:rPr lang="en-US" altLang="ja-JP" sz="16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PRC 78, 024607(2008).</a:t>
            </a:r>
            <a:endParaRPr kumimoji="1" lang="ja-JP" altLang="en-US" sz="1600" dirty="0">
              <a:solidFill>
                <a:srgbClr val="00B0F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454226" y="2548024"/>
            <a:ext cx="8637224" cy="1975104"/>
          </a:xfrm>
        </p:spPr>
        <p:txBody>
          <a:bodyPr/>
          <a:lstStyle/>
          <a:p>
            <a:pPr algn="ctr"/>
            <a:r>
              <a:rPr lang="en-US" altLang="ja-JP" b="0" cap="none" dirty="0" err="1" smtClean="0">
                <a:latin typeface="ヒラギノ丸ゴ StdN W6" pitchFamily="34" charset="-128"/>
                <a:ea typeface="ヒラギノ丸ゴ StdN W6" pitchFamily="34" charset="-128"/>
              </a:rPr>
              <a:t>Pionic</a:t>
            </a:r>
            <a:r>
              <a:rPr lang="en-US" altLang="ja-JP" b="0" cap="none" dirty="0" smtClean="0">
                <a:latin typeface="ヒラギノ丸ゴ StdN W6" pitchFamily="34" charset="-128"/>
                <a:ea typeface="ヒラギノ丸ゴ StdN W6" pitchFamily="34" charset="-128"/>
              </a:rPr>
              <a:t> Correlations </a:t>
            </a:r>
            <a:br>
              <a:rPr lang="en-US" altLang="ja-JP" b="0" cap="none" dirty="0" smtClean="0">
                <a:latin typeface="ヒラギノ丸ゴ StdN W6" pitchFamily="34" charset="-128"/>
                <a:ea typeface="ヒラギノ丸ゴ StdN W6" pitchFamily="34" charset="-128"/>
              </a:rPr>
            </a:br>
            <a:r>
              <a:rPr lang="en-US" altLang="ja-JP" b="0" cap="none" dirty="0" smtClean="0">
                <a:latin typeface="ヒラギノ丸ゴ StdN W6" pitchFamily="34" charset="-128"/>
                <a:ea typeface="ヒラギノ丸ゴ StdN W6" pitchFamily="34" charset="-128"/>
              </a:rPr>
              <a:t>in</a:t>
            </a:r>
            <a:br>
              <a:rPr lang="en-US" altLang="ja-JP" b="0" cap="none" dirty="0" smtClean="0">
                <a:latin typeface="ヒラギノ丸ゴ StdN W6" pitchFamily="34" charset="-128"/>
                <a:ea typeface="ヒラギノ丸ゴ StdN W6" pitchFamily="34" charset="-128"/>
              </a:rPr>
            </a:br>
            <a:r>
              <a:rPr lang="en-US" altLang="ja-JP" b="0" cap="none" dirty="0" smtClean="0">
                <a:latin typeface="ヒラギノ丸ゴ StdN W6" pitchFamily="34" charset="-128"/>
                <a:ea typeface="ヒラギノ丸ゴ StdN W6" pitchFamily="34" charset="-128"/>
              </a:rPr>
              <a:t>Spin and </a:t>
            </a:r>
            <a:r>
              <a:rPr lang="en-US" altLang="ja-JP" b="0" cap="none" dirty="0" err="1" smtClean="0">
                <a:latin typeface="ヒラギノ丸ゴ StdN W6" pitchFamily="34" charset="-128"/>
                <a:ea typeface="ヒラギノ丸ゴ StdN W6" pitchFamily="34" charset="-128"/>
              </a:rPr>
              <a:t>Isospin</a:t>
            </a:r>
            <a:r>
              <a:rPr lang="en-US" altLang="ja-JP" b="0" cap="none" dirty="0" smtClean="0">
                <a:latin typeface="ヒラギノ丸ゴ StdN W6" pitchFamily="34" charset="-128"/>
                <a:ea typeface="ヒラギノ丸ゴ StdN W6" pitchFamily="34" charset="-128"/>
              </a:rPr>
              <a:t> Responses </a:t>
            </a:r>
            <a:endParaRPr kumimoji="1" lang="ja-JP" altLang="en-US" b="0" cap="none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5474824" y="1585732"/>
            <a:ext cx="3611301" cy="4027990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6700" y="1308100"/>
            <a:ext cx="8727300" cy="44370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ja-JP" sz="1800" dirty="0" smtClean="0">
                <a:latin typeface="ヒラギノ角ゴ StdN W7" pitchFamily="34" charset="-128"/>
                <a:ea typeface="ヒラギノ角ゴ StdN W7" pitchFamily="34" charset="-128"/>
                <a:cs typeface="Arial Unicode MS" pitchFamily="50" charset="-128"/>
              </a:rPr>
              <a:t>Spin-</a:t>
            </a:r>
            <a:r>
              <a:rPr lang="en-US" altLang="ja-JP" sz="1800" dirty="0" err="1" smtClean="0">
                <a:latin typeface="ヒラギノ角ゴ StdN W7" pitchFamily="34" charset="-128"/>
                <a:ea typeface="ヒラギノ角ゴ StdN W7" pitchFamily="34" charset="-128"/>
                <a:cs typeface="Arial Unicode MS" pitchFamily="50" charset="-128"/>
              </a:rPr>
              <a:t>isospin</a:t>
            </a:r>
            <a:r>
              <a:rPr lang="en-US" altLang="ja-JP" sz="1800" dirty="0" smtClean="0">
                <a:latin typeface="ヒラギノ角ゴ StdN W7" pitchFamily="34" charset="-128"/>
                <a:ea typeface="ヒラギノ角ゴ StdN W7" pitchFamily="34" charset="-128"/>
                <a:cs typeface="Arial Unicode MS" pitchFamily="50" charset="-128"/>
              </a:rPr>
              <a:t> responses have been widely studied via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1600" dirty="0" smtClean="0">
                <a:cs typeface="Arial Unicode MS" pitchFamily="50" charset="-128"/>
              </a:rPr>
              <a:t>GT/M1 at q</a:t>
            </a:r>
            <a:r>
              <a:rPr lang="ja-JP" altLang="en-US" sz="1600" dirty="0" smtClean="0">
                <a:cs typeface="Arial Unicode MS" pitchFamily="50" charset="-128"/>
              </a:rPr>
              <a:t>～</a:t>
            </a:r>
            <a:r>
              <a:rPr lang="en-US" altLang="ja-JP" sz="1600" dirty="0" smtClean="0">
                <a:cs typeface="Arial Unicode MS" pitchFamily="50" charset="-128"/>
              </a:rPr>
              <a:t>0 and small ω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ja-JP" sz="1600" dirty="0" smtClean="0">
                <a:solidFill>
                  <a:srgbClr val="FFFF00"/>
                </a:solidFill>
                <a:cs typeface="Arial Unicode MS" pitchFamily="50" charset="-128"/>
              </a:rPr>
              <a:t>(</a:t>
            </a:r>
            <a:r>
              <a:rPr lang="en-US" altLang="ja-JP" sz="1600" dirty="0" err="1" smtClean="0">
                <a:solidFill>
                  <a:srgbClr val="FFFF00"/>
                </a:solidFill>
                <a:cs typeface="Arial Unicode MS" pitchFamily="50" charset="-128"/>
              </a:rPr>
              <a:t>p,n</a:t>
            </a:r>
            <a:r>
              <a:rPr lang="en-US" altLang="ja-JP" sz="1600" dirty="0" smtClean="0">
                <a:solidFill>
                  <a:srgbClr val="FFFF00"/>
                </a:solidFill>
                <a:cs typeface="Arial Unicode MS" pitchFamily="50" charset="-128"/>
              </a:rPr>
              <a:t>) </a:t>
            </a:r>
            <a:r>
              <a:rPr lang="en-US" altLang="ja-JP" sz="1600" dirty="0" smtClean="0">
                <a:cs typeface="Arial Unicode MS" pitchFamily="50" charset="-128"/>
              </a:rPr>
              <a:t>,  (</a:t>
            </a:r>
            <a:r>
              <a:rPr lang="en-US" altLang="ja-JP" sz="1600" baseline="30000" dirty="0" smtClean="0">
                <a:cs typeface="Arial Unicode MS" pitchFamily="50" charset="-128"/>
              </a:rPr>
              <a:t>3</a:t>
            </a:r>
            <a:r>
              <a:rPr lang="en-US" altLang="ja-JP" sz="1600" dirty="0" smtClean="0">
                <a:cs typeface="Arial Unicode MS" pitchFamily="50" charset="-128"/>
              </a:rPr>
              <a:t>He,t) , (</a:t>
            </a:r>
            <a:r>
              <a:rPr lang="en-US" altLang="ja-JP" sz="1600" dirty="0" err="1" smtClean="0">
                <a:cs typeface="Arial Unicode MS" pitchFamily="50" charset="-128"/>
              </a:rPr>
              <a:t>p,p</a:t>
            </a:r>
            <a:r>
              <a:rPr lang="en-US" altLang="ja-JP" sz="1600" dirty="0" smtClean="0">
                <a:cs typeface="Arial Unicode MS" pitchFamily="50" charset="-128"/>
              </a:rPr>
              <a:t>’)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1600" dirty="0" smtClean="0">
                <a:cs typeface="Arial Unicode MS" pitchFamily="50" charset="-128"/>
              </a:rPr>
              <a:t>SDR at small q and small ω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ja-JP" sz="1600" dirty="0" smtClean="0">
                <a:solidFill>
                  <a:srgbClr val="FFFF00"/>
                </a:solidFill>
                <a:cs typeface="Arial Unicode MS" pitchFamily="50" charset="-128"/>
              </a:rPr>
              <a:t>(</a:t>
            </a:r>
            <a:r>
              <a:rPr lang="en-US" altLang="ja-JP" sz="1600" dirty="0" err="1" smtClean="0">
                <a:solidFill>
                  <a:srgbClr val="FFFF00"/>
                </a:solidFill>
                <a:cs typeface="Arial Unicode MS" pitchFamily="50" charset="-128"/>
              </a:rPr>
              <a:t>p,n</a:t>
            </a:r>
            <a:r>
              <a:rPr lang="en-US" altLang="ja-JP" sz="1600" dirty="0" smtClean="0">
                <a:solidFill>
                  <a:srgbClr val="FFFF00"/>
                </a:solidFill>
                <a:cs typeface="Arial Unicode MS" pitchFamily="50" charset="-128"/>
              </a:rPr>
              <a:t>)  </a:t>
            </a:r>
            <a:r>
              <a:rPr lang="en-US" altLang="ja-JP" sz="1600" dirty="0" smtClean="0">
                <a:cs typeface="Arial Unicode MS" pitchFamily="50" charset="-128"/>
              </a:rPr>
              <a:t>, (d,</a:t>
            </a:r>
            <a:r>
              <a:rPr lang="en-US" altLang="ja-JP" sz="1600" baseline="30000" dirty="0" smtClean="0">
                <a:cs typeface="Arial Unicode MS" pitchFamily="50" charset="-128"/>
              </a:rPr>
              <a:t>2</a:t>
            </a:r>
            <a:r>
              <a:rPr lang="en-US" altLang="ja-JP" sz="1600" dirty="0" smtClean="0">
                <a:cs typeface="Arial Unicode MS" pitchFamily="50" charset="-128"/>
              </a:rPr>
              <a:t>He)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1600" dirty="0" smtClean="0">
                <a:cs typeface="Arial Unicode MS" pitchFamily="50" charset="-128"/>
              </a:rPr>
              <a:t>QES at large q (1-2 fm</a:t>
            </a:r>
            <a:r>
              <a:rPr lang="en-US" altLang="ja-JP" sz="1600" baseline="30000" dirty="0" smtClean="0">
                <a:cs typeface="Arial Unicode MS" pitchFamily="50" charset="-128"/>
              </a:rPr>
              <a:t>-1</a:t>
            </a:r>
            <a:r>
              <a:rPr lang="en-US" altLang="ja-JP" sz="1600" dirty="0" smtClean="0">
                <a:cs typeface="Arial Unicode MS" pitchFamily="50" charset="-128"/>
              </a:rPr>
              <a:t>) and medium ω 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ja-JP" sz="1600" dirty="0" smtClean="0">
                <a:solidFill>
                  <a:srgbClr val="FFFF00"/>
                </a:solidFill>
                <a:cs typeface="Arial Unicode MS" pitchFamily="50" charset="-128"/>
              </a:rPr>
              <a:t>(</a:t>
            </a:r>
            <a:r>
              <a:rPr lang="en-US" altLang="ja-JP" sz="1600" dirty="0" err="1" smtClean="0">
                <a:solidFill>
                  <a:srgbClr val="FFFF00"/>
                </a:solidFill>
                <a:cs typeface="Arial Unicode MS" pitchFamily="50" charset="-128"/>
              </a:rPr>
              <a:t>p,n</a:t>
            </a:r>
            <a:r>
              <a:rPr lang="en-US" altLang="ja-JP" sz="1600" dirty="0" smtClean="0">
                <a:solidFill>
                  <a:srgbClr val="FFFF00"/>
                </a:solidFill>
                <a:cs typeface="Arial Unicode MS" pitchFamily="50" charset="-128"/>
              </a:rPr>
              <a:t>)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1600" dirty="0" smtClean="0">
                <a:cs typeface="Arial Unicode MS" pitchFamily="50" charset="-128"/>
              </a:rPr>
              <a:t>Spin-longitudinal at wide q and small ω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ja-JP" sz="1600" dirty="0" smtClean="0">
                <a:solidFill>
                  <a:srgbClr val="FFFF00"/>
                </a:solidFill>
                <a:cs typeface="Arial Unicode MS" pitchFamily="50" charset="-128"/>
              </a:rPr>
              <a:t>(</a:t>
            </a:r>
            <a:r>
              <a:rPr lang="en-US" altLang="ja-JP" sz="1600" dirty="0" err="1" smtClean="0">
                <a:solidFill>
                  <a:srgbClr val="FFFF00"/>
                </a:solidFill>
                <a:cs typeface="Arial Unicode MS" pitchFamily="50" charset="-128"/>
              </a:rPr>
              <a:t>p,n</a:t>
            </a:r>
            <a:r>
              <a:rPr lang="en-US" altLang="ja-JP" sz="1600" dirty="0" smtClean="0">
                <a:solidFill>
                  <a:srgbClr val="FFFF00"/>
                </a:solidFill>
                <a:cs typeface="Arial Unicode MS" pitchFamily="50" charset="-128"/>
              </a:rPr>
              <a:t>), (</a:t>
            </a:r>
            <a:r>
              <a:rPr lang="en-US" altLang="ja-JP" sz="1600" dirty="0" err="1" smtClean="0">
                <a:solidFill>
                  <a:srgbClr val="FFFF00"/>
                </a:solidFill>
                <a:cs typeface="Arial Unicode MS" pitchFamily="50" charset="-128"/>
              </a:rPr>
              <a:t>p,p</a:t>
            </a:r>
            <a:r>
              <a:rPr lang="en-US" altLang="ja-JP" sz="1600" dirty="0" smtClean="0">
                <a:solidFill>
                  <a:srgbClr val="FFFF00"/>
                </a:solidFill>
                <a:cs typeface="Arial Unicode MS" pitchFamily="50" charset="-128"/>
              </a:rPr>
              <a:t>’) (Dispersion matching)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1600" dirty="0" err="1" smtClean="0">
                <a:cs typeface="Arial Unicode MS" pitchFamily="50" charset="-128"/>
              </a:rPr>
              <a:t>Pionic</a:t>
            </a:r>
            <a:r>
              <a:rPr lang="en-US" altLang="ja-JP" sz="1600" dirty="0" smtClean="0">
                <a:cs typeface="Arial Unicode MS" pitchFamily="50" charset="-128"/>
              </a:rPr>
              <a:t> atoms at small q and large ω (</a:t>
            </a:r>
            <a:r>
              <a:rPr lang="en-US" altLang="ja-JP" sz="1600" dirty="0" err="1" smtClean="0">
                <a:cs typeface="Arial Unicode MS" pitchFamily="50" charset="-128"/>
              </a:rPr>
              <a:t>m</a:t>
            </a:r>
            <a:r>
              <a:rPr lang="en-US" altLang="ja-JP" sz="1600" baseline="-25000" dirty="0" err="1" smtClean="0">
                <a:cs typeface="Arial Unicode MS" pitchFamily="50" charset="-128"/>
              </a:rPr>
              <a:t>π</a:t>
            </a:r>
            <a:r>
              <a:rPr lang="en-US" altLang="ja-JP" sz="1600" dirty="0" smtClean="0">
                <a:cs typeface="Arial Unicode MS" pitchFamily="50" charset="-128"/>
              </a:rPr>
              <a:t>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ja-JP" sz="1600" dirty="0" smtClean="0">
                <a:cs typeface="Arial Unicode MS" pitchFamily="50" charset="-128"/>
              </a:rPr>
              <a:t>(d,</a:t>
            </a:r>
            <a:r>
              <a:rPr lang="en-US" altLang="ja-JP" sz="1600" baseline="30000" dirty="0" smtClean="0">
                <a:cs typeface="Arial Unicode MS" pitchFamily="50" charset="-128"/>
              </a:rPr>
              <a:t>3</a:t>
            </a:r>
            <a:r>
              <a:rPr lang="en-US" altLang="ja-JP" sz="1600" dirty="0" smtClean="0">
                <a:cs typeface="Arial Unicode MS" pitchFamily="50" charset="-128"/>
              </a:rPr>
              <a:t>He), (p,</a:t>
            </a:r>
            <a:r>
              <a:rPr lang="en-US" altLang="ja-JP" sz="1600" baseline="30000" dirty="0" smtClean="0">
                <a:cs typeface="Arial Unicode MS" pitchFamily="50" charset="-128"/>
              </a:rPr>
              <a:t>2</a:t>
            </a:r>
            <a:r>
              <a:rPr lang="en-US" altLang="ja-JP" sz="1600" dirty="0" smtClean="0">
                <a:cs typeface="Arial Unicode MS" pitchFamily="50" charset="-128"/>
              </a:rPr>
              <a:t>He)</a:t>
            </a:r>
          </a:p>
          <a:p>
            <a:pPr lvl="2" eaLnBrk="1" hangingPunct="1">
              <a:lnSpc>
                <a:spcPct val="90000"/>
              </a:lnSpc>
            </a:pPr>
            <a:endParaRPr lang="en-US" altLang="ja-JP" sz="1600" dirty="0" smtClean="0">
              <a:cs typeface="Arial Unicode MS" pitchFamily="50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ja-JP" sz="1800" dirty="0" smtClean="0">
                <a:latin typeface="ヒラギノ角ゴ StdN W7" pitchFamily="34" charset="-128"/>
                <a:ea typeface="ヒラギノ角ゴ StdN W7" pitchFamily="34" charset="-128"/>
                <a:cs typeface="Arial Unicode MS" pitchFamily="50" charset="-128"/>
              </a:rPr>
              <a:t>In progress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1600" dirty="0" smtClean="0">
                <a:cs typeface="Arial Unicode MS" pitchFamily="50" charset="-128"/>
              </a:rPr>
              <a:t>GT at small q and medium ω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ja-JP" sz="1600" dirty="0" smtClean="0">
                <a:cs typeface="Arial Unicode MS" pitchFamily="50" charset="-128"/>
              </a:rPr>
              <a:t>ICHOR/SHARAQ at RIBF by U-Tokyo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578734" y="182563"/>
            <a:ext cx="7676266" cy="595312"/>
          </a:xfrm>
        </p:spPr>
        <p:txBody>
          <a:bodyPr/>
          <a:lstStyle/>
          <a:p>
            <a:pPr eaLnBrk="1" hangingPunct="1"/>
            <a:r>
              <a:rPr lang="en-US" altLang="ja-JP" b="0" dirty="0" smtClean="0">
                <a:ea typeface="ＭＳ Ｐゴシック" pitchFamily="50" charset="-128"/>
              </a:rPr>
              <a:t>Spin-</a:t>
            </a:r>
            <a:r>
              <a:rPr lang="en-US" altLang="ja-JP" b="0" dirty="0" err="1" smtClean="0">
                <a:ea typeface="ＭＳ Ｐゴシック" pitchFamily="50" charset="-128"/>
              </a:rPr>
              <a:t>Isospin</a:t>
            </a:r>
            <a:r>
              <a:rPr lang="en-US" altLang="ja-JP" b="0" dirty="0" smtClean="0">
                <a:ea typeface="ＭＳ Ｐゴシック" pitchFamily="50" charset="-128"/>
              </a:rPr>
              <a:t> Modes in Nuclei</a:t>
            </a:r>
          </a:p>
        </p:txBody>
      </p:sp>
      <p:pic>
        <p:nvPicPr>
          <p:cNvPr id="11268" name="Picture 4" descr="qw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39650" y="1580688"/>
            <a:ext cx="3398838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テキスト ボックス 6"/>
          <p:cNvSpPr txBox="1">
            <a:spLocks noChangeArrowheads="1"/>
          </p:cNvSpPr>
          <p:nvPr/>
        </p:nvSpPr>
        <p:spPr bwMode="auto">
          <a:xfrm>
            <a:off x="4621288" y="759348"/>
            <a:ext cx="45227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ja-JP" sz="1400" b="1" i="1" dirty="0" err="1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M.Ichimura</a:t>
            </a:r>
            <a:r>
              <a:rPr lang="en-US" altLang="ja-JP" sz="1400" b="1" i="1" dirty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, </a:t>
            </a:r>
            <a:r>
              <a:rPr lang="en-US" altLang="ja-JP" sz="1400" b="1" i="1" dirty="0" err="1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H.Sakai</a:t>
            </a:r>
            <a:r>
              <a:rPr lang="en-US" altLang="ja-JP" sz="1400" b="1" i="1" dirty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, T.W., PPNP 56(2006)446</a:t>
            </a:r>
            <a:r>
              <a:rPr lang="en-US" altLang="ja-JP" sz="1400" i="1" dirty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.</a:t>
            </a:r>
            <a:endParaRPr lang="ja-JP" altLang="en-US" sz="1400" i="1" dirty="0">
              <a:solidFill>
                <a:srgbClr val="00B0F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868102" y="5717893"/>
            <a:ext cx="8021255" cy="9606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Goal: Understand spin-</a:t>
            </a:r>
            <a:r>
              <a:rPr lang="en-US" altLang="ja-JP" sz="1600" dirty="0" err="1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isospin</a:t>
            </a:r>
            <a:r>
              <a:rPr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responses in wide (</a:t>
            </a:r>
            <a:r>
              <a:rPr lang="en-US" altLang="ja-JP" sz="1600" dirty="0" err="1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q,ω</a:t>
            </a:r>
            <a:r>
              <a:rPr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) in a unified way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n-US" altLang="ja-JP" sz="1600" i="1" dirty="0" err="1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Pionic</a:t>
            </a:r>
            <a:r>
              <a:rPr lang="en-US" altLang="ja-JP" sz="1600" i="1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and rho-</a:t>
            </a:r>
            <a:r>
              <a:rPr lang="en-US" altLang="ja-JP" sz="1600" i="1" dirty="0" err="1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mesonic</a:t>
            </a:r>
            <a:r>
              <a:rPr lang="en-US" altLang="ja-JP" sz="1600" i="1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correlations in nuclei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n-US" altLang="ja-JP" sz="1600" i="1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Tensor correlations in nuclei</a:t>
            </a:r>
            <a:endParaRPr lang="en-US" altLang="ja-JP" sz="1600" dirty="0">
              <a:solidFill>
                <a:schemeClr val="bg2">
                  <a:lumMod val="50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4182" y="285728"/>
            <a:ext cx="8589818" cy="914400"/>
          </a:xfrm>
        </p:spPr>
        <p:txBody>
          <a:bodyPr/>
          <a:lstStyle/>
          <a:p>
            <a:r>
              <a:rPr kumimoji="1" lang="en-US" altLang="ja-JP" sz="3200" b="0" dirty="0" smtClean="0"/>
              <a:t>Nuclear Correlations and Δ Effects</a:t>
            </a:r>
            <a:endParaRPr kumimoji="1" lang="ja-JP" altLang="en-US" sz="3200" b="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28596" y="1071546"/>
            <a:ext cx="8715404" cy="5786454"/>
          </a:xfrm>
        </p:spPr>
        <p:txBody>
          <a:bodyPr>
            <a:normAutofit/>
          </a:bodyPr>
          <a:lstStyle/>
          <a:p>
            <a:r>
              <a:rPr kumimoji="1" lang="en-US" altLang="ja-JP" sz="2000" dirty="0" smtClean="0"/>
              <a:t>Effective Interaction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kumimoji="1" lang="el-GR" altLang="ja-JP" sz="2000" dirty="0" smtClean="0"/>
              <a:t>π</a:t>
            </a:r>
            <a:r>
              <a:rPr kumimoji="1" lang="en-US" altLang="ja-JP" sz="2000" dirty="0" smtClean="0"/>
              <a:t>+</a:t>
            </a:r>
            <a:r>
              <a:rPr kumimoji="1" lang="en-US" altLang="ja-JP" sz="2000" dirty="0" err="1" smtClean="0"/>
              <a:t>ρ+g</a:t>
            </a:r>
            <a:r>
              <a:rPr kumimoji="1" lang="en-US" altLang="ja-JP" sz="2000" dirty="0" smtClean="0"/>
              <a:t>’  model</a:t>
            </a:r>
          </a:p>
          <a:p>
            <a:pPr lvl="1"/>
            <a:r>
              <a:rPr lang="en-US" altLang="ja-JP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Spin-longitudinal</a:t>
            </a:r>
          </a:p>
          <a:p>
            <a:pPr lvl="1"/>
            <a:r>
              <a:rPr kumimoji="1" lang="en-US" altLang="ja-JP" sz="1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Spin-transverse</a:t>
            </a:r>
          </a:p>
          <a:p>
            <a:r>
              <a:rPr lang="en-US" altLang="ja-JP" sz="2000" dirty="0" smtClean="0"/>
              <a:t>NN(p-h) effective Interaction</a:t>
            </a:r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r>
              <a:rPr kumimoji="1" lang="en-US" altLang="ja-JP" sz="2000" dirty="0" smtClean="0"/>
              <a:t>Extension to N+Δ system for LM interaction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5857884" y="928670"/>
            <a:ext cx="3143272" cy="3000396"/>
          </a:xfrm>
          <a:prstGeom prst="rect">
            <a:avLst/>
          </a:prstGeom>
          <a:solidFill>
            <a:schemeClr val="tx1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Picture 6" descr="C:\Users\wakasa2\Desktop\vph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56300" y="958849"/>
            <a:ext cx="3009900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直線矢印コネクタ 8"/>
          <p:cNvCxnSpPr/>
          <p:nvPr/>
        </p:nvCxnSpPr>
        <p:spPr bwMode="auto">
          <a:xfrm rot="5400000" flipH="1" flipV="1">
            <a:off x="7445375" y="2757486"/>
            <a:ext cx="801688" cy="1588"/>
          </a:xfrm>
          <a:prstGeom prst="straightConnector1">
            <a:avLst/>
          </a:prstGeom>
          <a:ln w="28575"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 bwMode="auto">
          <a:xfrm rot="5400000" flipH="1" flipV="1">
            <a:off x="6547644" y="1710530"/>
            <a:ext cx="803275" cy="1587"/>
          </a:xfrm>
          <a:prstGeom prst="straightConnector1">
            <a:avLst/>
          </a:prstGeom>
          <a:ln w="28575"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4542127" y="6111608"/>
            <a:ext cx="4357718" cy="500066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2-free parameters: </a:t>
            </a:r>
            <a:r>
              <a:rPr kumimoji="1" lang="en-US" altLang="ja-JP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g’</a:t>
            </a:r>
            <a:r>
              <a:rPr kumimoji="1" lang="en-US" altLang="ja-JP" baseline="-250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NN</a:t>
            </a:r>
            <a:r>
              <a:rPr kumimoji="1" lang="en-US" altLang="ja-JP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and </a:t>
            </a:r>
            <a:r>
              <a:rPr kumimoji="1" lang="en-US" altLang="ja-JP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g’</a:t>
            </a:r>
            <a:r>
              <a:rPr kumimoji="1" lang="en-US" altLang="ja-JP" baseline="-250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NΔ</a:t>
            </a:r>
            <a:endParaRPr kumimoji="1" lang="ja-JP" altLang="en-US" baseline="-25000" dirty="0">
              <a:solidFill>
                <a:schemeClr val="bg1">
                  <a:lumMod val="75000"/>
                  <a:lumOff val="25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8" name="四角形吹き出し 17"/>
          <p:cNvSpPr/>
          <p:nvPr/>
        </p:nvSpPr>
        <p:spPr>
          <a:xfrm>
            <a:off x="857224" y="2143116"/>
            <a:ext cx="2000264" cy="285752"/>
          </a:xfrm>
          <a:prstGeom prst="wedgeRectCallout">
            <a:avLst>
              <a:gd name="adj1" fmla="val 44064"/>
              <a:gd name="adj2" fmla="val -14598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latin typeface="ヒラギノ丸ゴ StdN W6" pitchFamily="34" charset="-128"/>
                <a:ea typeface="ヒラギノ丸ゴ StdN W6" pitchFamily="34" charset="-128"/>
              </a:rPr>
              <a:t>Longitudinal (π)</a:t>
            </a:r>
            <a:endParaRPr kumimoji="1" lang="ja-JP" altLang="en-US" sz="1600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9" name="四角形吹き出し 18"/>
          <p:cNvSpPr/>
          <p:nvPr/>
        </p:nvSpPr>
        <p:spPr>
          <a:xfrm>
            <a:off x="3286116" y="2143116"/>
            <a:ext cx="2000264" cy="285752"/>
          </a:xfrm>
          <a:prstGeom prst="wedgeRectCallout">
            <a:avLst>
              <a:gd name="adj1" fmla="val -39745"/>
              <a:gd name="adj2" fmla="val -14598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latin typeface="ヒラギノ丸ゴ StdN W6" pitchFamily="34" charset="-128"/>
                <a:ea typeface="ヒラギノ丸ゴ StdN W6" pitchFamily="34" charset="-128"/>
              </a:rPr>
              <a:t>Transverse (ρ)</a:t>
            </a:r>
            <a:endParaRPr kumimoji="1" lang="ja-JP" altLang="en-US" sz="1600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180479" y="4442987"/>
            <a:ext cx="163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ja-JP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π</a:t>
            </a:r>
            <a:r>
              <a:rPr lang="en-US" altLang="ja-JP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-exchange</a:t>
            </a:r>
            <a:endParaRPr kumimoji="1" lang="ja-JP" altLang="en-US" dirty="0">
              <a:solidFill>
                <a:schemeClr val="accent2">
                  <a:lumMod val="60000"/>
                  <a:lumOff val="40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152769" y="5341808"/>
            <a:ext cx="163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ρ-exchange</a:t>
            </a:r>
            <a:endParaRPr kumimoji="1" lang="ja-JP" altLang="en-US" dirty="0">
              <a:solidFill>
                <a:schemeClr val="accent4">
                  <a:lumMod val="60000"/>
                  <a:lumOff val="40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299372" y="4472860"/>
            <a:ext cx="2778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Short-range repulsion</a:t>
            </a:r>
            <a:endParaRPr kumimoji="1" lang="ja-JP" altLang="en-US" dirty="0">
              <a:solidFill>
                <a:schemeClr val="accent1">
                  <a:lumMod val="60000"/>
                  <a:lumOff val="40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24" name="直線コネクタ 23"/>
          <p:cNvCxnSpPr/>
          <p:nvPr/>
        </p:nvCxnSpPr>
        <p:spPr>
          <a:xfrm>
            <a:off x="2951018" y="4488873"/>
            <a:ext cx="2147455" cy="1588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2964872" y="5403273"/>
            <a:ext cx="2369128" cy="1752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>
            <a:off x="5320145" y="4475018"/>
            <a:ext cx="457200" cy="158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5569526" y="5403272"/>
            <a:ext cx="457200" cy="158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216" name="Picture 8" descr="\begin{align*}&#10;\textcolor[rgb]{0.99,0.99,0.99}{\textcolor[rgb]{1,0,1}{V_T(q,\omega)} = \frac{f_{\pi NN}^2}{m_\pi^2}\left( \textcolor[rgb]{1,0,1}{ \frac{q^2}{\omega^2-q^2-m_\pi^2}\Gamma_{\pi NN}^2}+\textcolor[rgb]{0,1,0}{g'_{NN}}\right)&#10;(\tau_1\cdot\tau_2)(\sigma_1\cdot\hat{q})(\sigma_2\cdot\hat{q})}&#10;\end{align*}&#10;"/>
          <p:cNvPicPr>
            <a:picLocks noChangeAspect="1" noChangeArrowheads="1"/>
          </p:cNvPicPr>
          <p:nvPr/>
        </p:nvPicPr>
        <p:blipFill>
          <a:blip r:embed="rId4"/>
          <a:srcRect l="3803"/>
          <a:stretch>
            <a:fillRect/>
          </a:stretch>
        </p:blipFill>
        <p:spPr bwMode="auto">
          <a:xfrm>
            <a:off x="1102822" y="3914660"/>
            <a:ext cx="7272028" cy="571024"/>
          </a:xfrm>
          <a:prstGeom prst="rect">
            <a:avLst/>
          </a:prstGeom>
          <a:noFill/>
        </p:spPr>
      </p:pic>
      <p:pic>
        <p:nvPicPr>
          <p:cNvPr id="94218" name="Picture 10" descr="\begin{align*}&#10;\textcolor[rgb]{1,1,1}{\textcolor[rgb]{1,0,1}{V_L}=\textcolor[rgb]{1,0,1}{V_L^\pi}+\textcolor[rgb]{0,1,0}{V_L^{\rm LM}}}&#10;\end{align*}&#10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32147" y="2734514"/>
            <a:ext cx="2233613" cy="333375"/>
          </a:xfrm>
          <a:prstGeom prst="rect">
            <a:avLst/>
          </a:prstGeom>
          <a:noFill/>
        </p:spPr>
      </p:pic>
      <p:pic>
        <p:nvPicPr>
          <p:cNvPr id="94220" name="Picture 12" descr="\begin{align*}&#10;\textcolor[rgb]{1,1,1}{\textcolor[rgb]{0,1,1}{V_T}=\textcolor[rgb]{0,1,1}{V_T^\rho}+\textcolor[rgb]{0,1,0}{V_T^{\rm LM}}}&#10;\end{align*}&#10;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658" y="3093335"/>
            <a:ext cx="2206943" cy="333375"/>
          </a:xfrm>
          <a:prstGeom prst="rect">
            <a:avLst/>
          </a:prstGeom>
          <a:noFill/>
        </p:spPr>
      </p:pic>
      <p:pic>
        <p:nvPicPr>
          <p:cNvPr id="94222" name="Picture 14" descr="\begin{align*}&#10;\textcolor[rgb]{1,1,1}{V_{\rm eff} = \textcolor[rgb]{1,0,1}{V_L} + \textcolor[rgb]{0,1,1}{V_T}}&#10;\end{align*}&#10;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52882" y="1583803"/>
            <a:ext cx="2006917" cy="226695"/>
          </a:xfrm>
          <a:prstGeom prst="rect">
            <a:avLst/>
          </a:prstGeom>
          <a:noFill/>
        </p:spPr>
      </p:pic>
      <p:pic>
        <p:nvPicPr>
          <p:cNvPr id="26" name="Picture 10" descr="\begin{align*}&#10;\textcolor[rgb]{1,1,1}{\textcolor[rgb]{1,0,1}{V_L}=\textcolor[rgb]{1,0,1}{V_L^\pi}+\textcolor[rgb]{0,1,0}{V_L^{\rm LM}}}&#10;\end{align*}&#10;"/>
          <p:cNvPicPr>
            <a:picLocks noChangeAspect="1" noChangeArrowheads="1"/>
          </p:cNvPicPr>
          <p:nvPr/>
        </p:nvPicPr>
        <p:blipFill>
          <a:blip r:embed="rId5"/>
          <a:srcRect t="5294" r="80497"/>
          <a:stretch>
            <a:fillRect/>
          </a:stretch>
        </p:blipFill>
        <p:spPr bwMode="auto">
          <a:xfrm>
            <a:off x="787154" y="4076497"/>
            <a:ext cx="435632" cy="315724"/>
          </a:xfrm>
          <a:prstGeom prst="rect">
            <a:avLst/>
          </a:prstGeom>
          <a:noFill/>
        </p:spPr>
      </p:pic>
      <p:pic>
        <p:nvPicPr>
          <p:cNvPr id="30724" name="Picture 4" descr="\begin{align*}&#10;\textcolor[rgb]{1,1,1}{ \textcolor[rgb]{0,1,1}{V_T(q,\omega)} =\frac{f_{\pi NN}^2}{m_{\pi}^2}\left(&#10;\textcolor[rgb]{0,1,1}{C_{\rho}\frac{q^2}{\omega^2-q^2-m_{\rho}^2}&#10;\Gamma_{\rho NN}^2}&#10;+ \textcolor[rgb]{0,1,0}{g'_{NN}}&#10;\right)&#10;(\tau_1\cdot\tau_2)&#10;(\sigma_1\times\hat{q})&#10;(\sigma_2\times\hat{q})}&#10;\end{align*}&#10;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5332" y="4810712"/>
            <a:ext cx="8083391" cy="654844"/>
          </a:xfrm>
          <a:prstGeom prst="rect">
            <a:avLst/>
          </a:prstGeom>
          <a:noFill/>
        </p:spPr>
      </p:pic>
      <p:pic>
        <p:nvPicPr>
          <p:cNvPr id="32770" name="Picture 2" descr="\begin{align*}&#10;\textcolor[rgb]{1,1,1}{\textcolor[rgb]{0,1,0}{V_{N\Delta}^{\rm LM}} &#10;=&#10;\frac{f_{\pi NN}f_{\pi N\Delta}}{m_{\pi}^2}&#10;\textcolor[rgb]{0,1,0}{g'_{N\Delta}}}&#10;\end{align*}&#10;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5739" y="6020144"/>
            <a:ext cx="3486150" cy="735806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6123008" y="4155311"/>
            <a:ext cx="2916821" cy="2656389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4815067" y="1018567"/>
            <a:ext cx="4271058" cy="3067295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1574157" y="5625296"/>
            <a:ext cx="2720051" cy="4629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459" name="Rectangle 19"/>
          <p:cNvSpPr>
            <a:spLocks noGrp="1" noChangeArrowheads="1"/>
          </p:cNvSpPr>
          <p:nvPr>
            <p:ph idx="1"/>
          </p:nvPr>
        </p:nvSpPr>
        <p:spPr>
          <a:xfrm>
            <a:off x="440800" y="1181100"/>
            <a:ext cx="8458200" cy="56769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1800" dirty="0" smtClean="0">
                <a:latin typeface="ヒラギノ角ゴ StdN W7" pitchFamily="34" charset="-128"/>
                <a:ea typeface="ヒラギノ角ゴ StdN W7" pitchFamily="34" charset="-128"/>
                <a:cs typeface="ItalicT" pitchFamily="2" charset="0"/>
              </a:rPr>
              <a:t>g’ dependence on GTGR</a:t>
            </a:r>
          </a:p>
          <a:p>
            <a:pPr lvl="1" eaLnBrk="1" hangingPunct="1"/>
            <a:r>
              <a:rPr lang="en-US" altLang="ja-JP" sz="1800" dirty="0" smtClean="0">
                <a:cs typeface="ItalicT" pitchFamily="2" charset="0"/>
              </a:rPr>
              <a:t>RPA(1p1h) by </a:t>
            </a:r>
            <a:r>
              <a:rPr lang="en-US" altLang="ja-JP" sz="1800" dirty="0" err="1" smtClean="0">
                <a:cs typeface="ItalicT" pitchFamily="2" charset="0"/>
              </a:rPr>
              <a:t>Ichimura</a:t>
            </a:r>
            <a:r>
              <a:rPr lang="en-US" altLang="ja-JP" sz="1800" dirty="0" smtClean="0">
                <a:cs typeface="ItalicT" pitchFamily="2" charset="0"/>
              </a:rPr>
              <a:t> group</a:t>
            </a:r>
          </a:p>
          <a:p>
            <a:pPr lvl="1" eaLnBrk="1" hangingPunct="1"/>
            <a:r>
              <a:rPr lang="en-US" altLang="ja-JP" sz="1800" dirty="0" smtClean="0">
                <a:cs typeface="ItalicT" pitchFamily="2" charset="0"/>
              </a:rPr>
              <a:t>GTGR peak position</a:t>
            </a:r>
          </a:p>
          <a:p>
            <a:pPr lvl="2" eaLnBrk="1" hangingPunct="1"/>
            <a:r>
              <a:rPr lang="en-US" altLang="ja-JP" sz="1800" dirty="0" smtClean="0">
                <a:solidFill>
                  <a:srgbClr val="FFFF00"/>
                </a:solidFill>
                <a:cs typeface="ItalicT" pitchFamily="2" charset="0"/>
              </a:rPr>
              <a:t>Strongly depends on g’</a:t>
            </a:r>
            <a:r>
              <a:rPr lang="en-US" altLang="ja-JP" sz="1800" i="1" baseline="-25000" dirty="0" smtClean="0">
                <a:solidFill>
                  <a:srgbClr val="FFFF00"/>
                </a:solidFill>
                <a:cs typeface="Arial Unicode MS" pitchFamily="50" charset="-128"/>
              </a:rPr>
              <a:t> NN</a:t>
            </a:r>
          </a:p>
          <a:p>
            <a:pPr lvl="2" eaLnBrk="1" hangingPunct="1"/>
            <a:endParaRPr lang="en-US" altLang="ja-JP" sz="1800" dirty="0" smtClean="0">
              <a:cs typeface="Arial Unicode MS" pitchFamily="50" charset="-128"/>
            </a:endParaRPr>
          </a:p>
          <a:p>
            <a:pPr lvl="2" eaLnBrk="1" hangingPunct="1"/>
            <a:endParaRPr lang="en-US" altLang="ja-JP" sz="1800" dirty="0" smtClean="0">
              <a:cs typeface="Arial Unicode MS" pitchFamily="50" charset="-128"/>
            </a:endParaRPr>
          </a:p>
          <a:p>
            <a:pPr lvl="2" eaLnBrk="1" hangingPunct="1"/>
            <a:r>
              <a:rPr lang="en-US" altLang="ja-JP" sz="1800" dirty="0" smtClean="0">
                <a:cs typeface="Arial Unicode MS" pitchFamily="50" charset="-128"/>
              </a:rPr>
              <a:t>Weak </a:t>
            </a:r>
            <a:r>
              <a:rPr lang="en-US" altLang="ja-JP" sz="1800" dirty="0" err="1" smtClean="0">
                <a:cs typeface="Arial Unicode MS" pitchFamily="50" charset="-128"/>
              </a:rPr>
              <a:t>g’</a:t>
            </a:r>
            <a:r>
              <a:rPr lang="en-US" altLang="ja-JP" sz="1800" i="1" baseline="-25000" dirty="0" err="1" smtClean="0">
                <a:cs typeface="Arial Unicode MS" pitchFamily="50" charset="-128"/>
              </a:rPr>
              <a:t>NΔ</a:t>
            </a:r>
            <a:r>
              <a:rPr lang="en-US" altLang="ja-JP" sz="1800" dirty="0" smtClean="0">
                <a:cs typeface="Arial Unicode MS" pitchFamily="50" charset="-128"/>
              </a:rPr>
              <a:t>  dependence</a:t>
            </a:r>
          </a:p>
          <a:p>
            <a:pPr eaLnBrk="1" hangingPunct="1"/>
            <a:endParaRPr lang="en-US" altLang="ja-JP" sz="1800" dirty="0" smtClean="0">
              <a:latin typeface="ヒラギノ丸ゴ StdN W6" pitchFamily="34" charset="-128"/>
              <a:ea typeface="ヒラギノ丸ゴ StdN W6" pitchFamily="34" charset="-128"/>
              <a:cs typeface="Arial Unicode MS" pitchFamily="50" charset="-128"/>
            </a:endParaRPr>
          </a:p>
          <a:p>
            <a:pPr eaLnBrk="1" hangingPunct="1"/>
            <a:endParaRPr lang="en-US" altLang="ja-JP" sz="1800" dirty="0" smtClean="0">
              <a:latin typeface="ヒラギノ丸ゴ StdN W6" pitchFamily="34" charset="-128"/>
              <a:ea typeface="ヒラギノ丸ゴ StdN W6" pitchFamily="34" charset="-128"/>
              <a:cs typeface="Arial Unicode MS" pitchFamily="50" charset="-128"/>
            </a:endParaRPr>
          </a:p>
          <a:p>
            <a:pPr eaLnBrk="1" hangingPunct="1"/>
            <a:r>
              <a:rPr lang="en-US" altLang="ja-JP" sz="1800" dirty="0" err="1" smtClean="0">
                <a:latin typeface="ヒラギノ角ゴ StdN W7" pitchFamily="34" charset="-128"/>
                <a:ea typeface="ヒラギノ角ゴ StdN W7" pitchFamily="34" charset="-128"/>
                <a:cs typeface="Arial Unicode MS" pitchFamily="50" charset="-128"/>
              </a:rPr>
              <a:t>g’</a:t>
            </a:r>
            <a:r>
              <a:rPr lang="en-US" altLang="ja-JP" sz="1800" i="1" baseline="-25000" dirty="0" err="1" smtClean="0">
                <a:latin typeface="ヒラギノ角ゴ StdN W7" pitchFamily="34" charset="-128"/>
                <a:ea typeface="ヒラギノ角ゴ StdN W7" pitchFamily="34" charset="-128"/>
                <a:cs typeface="Arial Unicode MS" pitchFamily="50" charset="-128"/>
              </a:rPr>
              <a:t>NΔ</a:t>
            </a:r>
            <a:r>
              <a:rPr lang="en-US" altLang="ja-JP" sz="1800" dirty="0" smtClean="0">
                <a:latin typeface="ヒラギノ角ゴ StdN W7" pitchFamily="34" charset="-128"/>
                <a:ea typeface="ヒラギノ角ゴ StdN W7" pitchFamily="34" charset="-128"/>
                <a:cs typeface="Arial Unicode MS" pitchFamily="50" charset="-128"/>
              </a:rPr>
              <a:t> dependence  on  GT quenching Q</a:t>
            </a:r>
          </a:p>
          <a:p>
            <a:pPr lvl="1" eaLnBrk="1" hangingPunct="1"/>
            <a:r>
              <a:rPr lang="en-US" altLang="ja-JP" sz="1800" dirty="0" smtClean="0">
                <a:cs typeface="Arial Unicode MS" pitchFamily="50" charset="-128"/>
              </a:rPr>
              <a:t>Q=0.86±0.07 (</a:t>
            </a:r>
            <a:r>
              <a:rPr lang="en-US" altLang="ja-JP" sz="1800" i="1" dirty="0" smtClean="0">
                <a:cs typeface="Arial Unicode MS" pitchFamily="50" charset="-128"/>
              </a:rPr>
              <a:t>quadratic sum of errors</a:t>
            </a:r>
            <a:r>
              <a:rPr lang="en-US" altLang="ja-JP" sz="1800" dirty="0" smtClean="0">
                <a:cs typeface="Arial Unicode MS" pitchFamily="50" charset="-128"/>
              </a:rPr>
              <a:t>)</a:t>
            </a:r>
          </a:p>
          <a:p>
            <a:pPr lvl="1" eaLnBrk="1" hangingPunct="1"/>
            <a:r>
              <a:rPr lang="en-US" altLang="ja-JP" sz="1800" dirty="0" smtClean="0">
                <a:cs typeface="Arial Unicode MS" pitchFamily="50" charset="-128"/>
              </a:rPr>
              <a:t>Q evaluated in RPA</a:t>
            </a:r>
          </a:p>
          <a:p>
            <a:pPr lvl="2" eaLnBrk="1" hangingPunct="1"/>
            <a:r>
              <a:rPr lang="en-US" altLang="ja-JP" sz="1800" dirty="0" smtClean="0">
                <a:solidFill>
                  <a:srgbClr val="FFFF00"/>
                </a:solidFill>
                <a:cs typeface="Arial Unicode MS" pitchFamily="50" charset="-128"/>
              </a:rPr>
              <a:t>Strongly depends on </a:t>
            </a:r>
            <a:r>
              <a:rPr lang="en-US" altLang="ja-JP" sz="1800" dirty="0" err="1" smtClean="0">
                <a:solidFill>
                  <a:srgbClr val="FFFF00"/>
                </a:solidFill>
                <a:cs typeface="Arial Unicode MS" pitchFamily="50" charset="-128"/>
              </a:rPr>
              <a:t>g’</a:t>
            </a:r>
            <a:r>
              <a:rPr lang="en-US" altLang="ja-JP" sz="1800" i="1" baseline="-25000" dirty="0" err="1" smtClean="0">
                <a:solidFill>
                  <a:srgbClr val="FFFF00"/>
                </a:solidFill>
                <a:cs typeface="Arial Unicode MS" pitchFamily="50" charset="-128"/>
              </a:rPr>
              <a:t>NΔ</a:t>
            </a:r>
            <a:endParaRPr lang="en-US" altLang="ja-JP" sz="1800" i="1" baseline="-25000" dirty="0" smtClean="0">
              <a:solidFill>
                <a:srgbClr val="FFFF00"/>
              </a:solidFill>
              <a:cs typeface="Arial Unicode MS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 bwMode="auto">
          <a:xfrm>
            <a:off x="1603677" y="2551012"/>
            <a:ext cx="2397125" cy="419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accent2"/>
            </a:solidFill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r">
              <a:defRPr/>
            </a:pPr>
            <a:endParaRPr kumimoji="0" lang="ja-JP" altLang="en-US" sz="1800">
              <a:solidFill>
                <a:schemeClr val="tx1"/>
              </a:solidFill>
            </a:endParaRP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title"/>
          </p:nvPr>
        </p:nvSpPr>
        <p:spPr>
          <a:xfrm>
            <a:off x="522950" y="118039"/>
            <a:ext cx="8445500" cy="914400"/>
          </a:xfrm>
        </p:spPr>
        <p:txBody>
          <a:bodyPr/>
          <a:lstStyle/>
          <a:p>
            <a:pPr eaLnBrk="1" hangingPunct="1"/>
            <a:r>
              <a:rPr lang="en-US" altLang="ja-JP" sz="2400" b="0" dirty="0" smtClean="0">
                <a:latin typeface="ヒラギノ角ゴ StdN W7" pitchFamily="34" charset="-128"/>
                <a:ea typeface="ヒラギノ角ゴ StdN W7" pitchFamily="34" charset="-128"/>
                <a:cs typeface="Times New Roman" pitchFamily="18" charset="0"/>
              </a:rPr>
              <a:t>GT Strength and Landau-</a:t>
            </a:r>
            <a:r>
              <a:rPr lang="en-US" altLang="ja-JP" sz="2400" b="0" dirty="0" err="1" smtClean="0">
                <a:latin typeface="ヒラギノ角ゴ StdN W7" pitchFamily="34" charset="-128"/>
                <a:ea typeface="ヒラギノ角ゴ StdN W7" pitchFamily="34" charset="-128"/>
                <a:cs typeface="Times New Roman" pitchFamily="18" charset="0"/>
              </a:rPr>
              <a:t>Migdal</a:t>
            </a:r>
            <a:r>
              <a:rPr lang="en-US" altLang="ja-JP" sz="2400" b="0" dirty="0" smtClean="0">
                <a:latin typeface="ヒラギノ角ゴ StdN W7" pitchFamily="34" charset="-128"/>
                <a:ea typeface="ヒラギノ角ゴ StdN W7" pitchFamily="34" charset="-128"/>
                <a:cs typeface="Times New Roman" pitchFamily="18" charset="0"/>
              </a:rPr>
              <a:t> Parameters</a:t>
            </a:r>
            <a:endParaRPr lang="en-US" altLang="ja-JP" sz="2400" b="0" i="1" dirty="0" smtClean="0">
              <a:latin typeface="ヒラギノ角ゴ StdN W7" pitchFamily="34" charset="-128"/>
              <a:ea typeface="ヒラギノ角ゴ StdN W7" pitchFamily="34" charset="-128"/>
              <a:cs typeface="Times New Roman" pitchFamily="18" charset="0"/>
            </a:endParaRPr>
          </a:p>
        </p:txBody>
      </p:sp>
      <p:pic>
        <p:nvPicPr>
          <p:cNvPr id="13316" name="Picture 2" descr="gt_gnn_dep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6650" y="1092475"/>
            <a:ext cx="3994150" cy="293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 descr="gt_gnn_dep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6650" y="1092475"/>
            <a:ext cx="3994150" cy="293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5" descr="gt_gnn_dep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46650" y="1092475"/>
            <a:ext cx="3994150" cy="293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6" descr="gt_gnn_dep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46650" y="1092475"/>
            <a:ext cx="3994150" cy="293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Picture 7" descr="gt_gnn_dep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46650" y="1092475"/>
            <a:ext cx="3994150" cy="293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6" name="Picture 16" descr="q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65863" y="4174863"/>
            <a:ext cx="2698750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2" descr="\begin{equation*}&#10;\textcolor[rgb]{1,0,0}{g'_{NN}=0.6\pm 0.1}&#10;\end{equation*}&#10;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08251" y="2587726"/>
            <a:ext cx="2219325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6" name="Picture 4" descr="\begin{equation*}&#10;\textcolor[rgb]{0,0,1}{g'_{N\Delta}=0.35\pm 0.16}&#10;\end{equation*}&#10;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27891" y="5717009"/>
            <a:ext cx="25273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6" name="テキスト ボックス 18"/>
          <p:cNvSpPr txBox="1">
            <a:spLocks noChangeArrowheads="1"/>
          </p:cNvSpPr>
          <p:nvPr/>
        </p:nvSpPr>
        <p:spPr bwMode="auto">
          <a:xfrm>
            <a:off x="5834664" y="524568"/>
            <a:ext cx="32977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ja-JP" sz="1400" dirty="0" err="1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K.Yako</a:t>
            </a:r>
            <a:r>
              <a:rPr lang="en-US" altLang="ja-JP" sz="1400" dirty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 et al., PLB 615(2005)193.</a:t>
            </a:r>
            <a:endParaRPr lang="ja-JP" altLang="en-US" sz="1400" dirty="0">
              <a:solidFill>
                <a:srgbClr val="00B0F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8" name="テキスト ボックス 18"/>
          <p:cNvSpPr txBox="1">
            <a:spLocks noChangeArrowheads="1"/>
          </p:cNvSpPr>
          <p:nvPr/>
        </p:nvSpPr>
        <p:spPr bwMode="auto">
          <a:xfrm>
            <a:off x="5810715" y="757994"/>
            <a:ext cx="33332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ja-JP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T.W. </a:t>
            </a:r>
            <a:r>
              <a:rPr lang="en-US" altLang="ja-JP" sz="1400" dirty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et al., </a:t>
            </a:r>
            <a:r>
              <a:rPr lang="en-US" altLang="ja-JP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PRC 72(2005)067303</a:t>
            </a:r>
            <a:r>
              <a:rPr lang="en-US" altLang="ja-JP" sz="1400" dirty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.</a:t>
            </a:r>
            <a:endParaRPr lang="ja-JP" altLang="en-US" sz="1400" dirty="0">
              <a:solidFill>
                <a:srgbClr val="00B0F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1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1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1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6100" y="94752"/>
            <a:ext cx="8445500" cy="914400"/>
          </a:xfrm>
        </p:spPr>
        <p:txBody>
          <a:bodyPr/>
          <a:lstStyle/>
          <a:p>
            <a:r>
              <a:rPr kumimoji="1" lang="en-US" altLang="ja-JP" b="0" dirty="0" err="1" smtClean="0"/>
              <a:t>Pionic</a:t>
            </a:r>
            <a:r>
              <a:rPr kumimoji="1" lang="en-US" altLang="ja-JP" b="0" dirty="0" smtClean="0"/>
              <a:t> Enhancement in QES</a:t>
            </a:r>
            <a:endParaRPr kumimoji="1" lang="ja-JP" altLang="en-US" b="0" dirty="0"/>
          </a:p>
        </p:txBody>
      </p:sp>
      <p:sp>
        <p:nvSpPr>
          <p:cNvPr id="15" name="正方形/長方形 14"/>
          <p:cNvSpPr/>
          <p:nvPr/>
        </p:nvSpPr>
        <p:spPr>
          <a:xfrm>
            <a:off x="5902036" y="734291"/>
            <a:ext cx="3061855" cy="223058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08705" y="811741"/>
            <a:ext cx="8458200" cy="5795973"/>
          </a:xfrm>
        </p:spPr>
        <p:txBody>
          <a:bodyPr>
            <a:normAutofit/>
          </a:bodyPr>
          <a:lstStyle/>
          <a:p>
            <a:r>
              <a:rPr kumimoji="1" lang="en-US" altLang="ja-JP" sz="2000" dirty="0" smtClean="0"/>
              <a:t>Effective interaction at large q</a:t>
            </a:r>
          </a:p>
          <a:p>
            <a:pPr lvl="1"/>
            <a:r>
              <a:rPr lang="en-US" altLang="ja-JP" sz="1600" dirty="0" smtClean="0">
                <a:solidFill>
                  <a:srgbClr val="FF0000"/>
                </a:solidFill>
              </a:rPr>
              <a:t>Attractive spin-longitudinal V</a:t>
            </a:r>
            <a:r>
              <a:rPr lang="en-US" altLang="ja-JP" sz="1600" baseline="-25000" dirty="0" smtClean="0">
                <a:solidFill>
                  <a:srgbClr val="FF0000"/>
                </a:solidFill>
              </a:rPr>
              <a:t>L</a:t>
            </a:r>
          </a:p>
          <a:p>
            <a:pPr lvl="2"/>
            <a:r>
              <a:rPr lang="en-US" altLang="ja-JP" sz="1600" dirty="0" smtClean="0"/>
              <a:t>Especially for NΔ with small </a:t>
            </a:r>
            <a:r>
              <a:rPr lang="en-US" altLang="ja-JP" sz="1600" dirty="0" err="1" smtClean="0"/>
              <a:t>g’</a:t>
            </a:r>
            <a:r>
              <a:rPr lang="en-US" altLang="ja-JP" sz="1600" baseline="-25000" dirty="0" err="1" smtClean="0"/>
              <a:t>NΔ</a:t>
            </a:r>
            <a:endParaRPr lang="en-US" altLang="ja-JP" sz="1600" baseline="-25000" dirty="0" smtClean="0"/>
          </a:p>
          <a:p>
            <a:pPr lvl="2"/>
            <a:endParaRPr lang="en-US" altLang="ja-JP" sz="1600" baseline="-25000" dirty="0" smtClean="0"/>
          </a:p>
          <a:p>
            <a:r>
              <a:rPr kumimoji="1" lang="en-US" altLang="ja-JP" sz="2000" dirty="0" smtClean="0"/>
              <a:t>Quasi-elastic scattering at large q</a:t>
            </a:r>
          </a:p>
          <a:p>
            <a:pPr lvl="1"/>
            <a:r>
              <a:rPr lang="en-US" altLang="ja-JP" sz="1600" dirty="0" smtClean="0">
                <a:solidFill>
                  <a:schemeClr val="accent2"/>
                </a:solidFill>
              </a:rPr>
              <a:t>Spin-longitudinal (π) mode</a:t>
            </a:r>
          </a:p>
          <a:p>
            <a:pPr lvl="2"/>
            <a:r>
              <a:rPr kumimoji="1" lang="en-US" altLang="ja-JP" sz="1600" dirty="0" smtClean="0">
                <a:solidFill>
                  <a:srgbClr val="FFFF00"/>
                </a:solidFill>
              </a:rPr>
              <a:t>Enhancement</a:t>
            </a:r>
            <a:r>
              <a:rPr kumimoji="1" lang="en-US" altLang="ja-JP" sz="1600" dirty="0" smtClean="0"/>
              <a:t> by attractive π-corr.</a:t>
            </a:r>
          </a:p>
          <a:p>
            <a:pPr lvl="1"/>
            <a:r>
              <a:rPr lang="en-US" altLang="ja-JP" sz="1600" dirty="0" smtClean="0">
                <a:solidFill>
                  <a:schemeClr val="accent4"/>
                </a:solidFill>
              </a:rPr>
              <a:t>Spin-transverse (ρ) mode</a:t>
            </a:r>
          </a:p>
          <a:p>
            <a:pPr lvl="2"/>
            <a:r>
              <a:rPr kumimoji="1" lang="en-US" altLang="ja-JP" sz="1600" dirty="0" smtClean="0">
                <a:solidFill>
                  <a:srgbClr val="FFFF00"/>
                </a:solidFill>
              </a:rPr>
              <a:t>Quenching</a:t>
            </a:r>
            <a:r>
              <a:rPr kumimoji="1" lang="en-US" altLang="ja-JP" sz="1600" dirty="0" smtClean="0"/>
              <a:t> by repulsive ρ-corr.</a:t>
            </a:r>
          </a:p>
          <a:p>
            <a:pPr lvl="2"/>
            <a:endParaRPr kumimoji="1" lang="en-US" altLang="ja-JP" sz="1600" dirty="0" smtClean="0"/>
          </a:p>
          <a:p>
            <a:r>
              <a:rPr lang="en-US" altLang="ja-JP" sz="2000" dirty="0" smtClean="0"/>
              <a:t>RCNP/LAMPF data on </a:t>
            </a:r>
            <a:r>
              <a:rPr lang="en-US" altLang="ja-JP" sz="2000" baseline="30000" dirty="0" smtClean="0"/>
              <a:t>12</a:t>
            </a:r>
            <a:r>
              <a:rPr lang="en-US" altLang="ja-JP" sz="2000" dirty="0" smtClean="0"/>
              <a:t>C </a:t>
            </a:r>
            <a:br>
              <a:rPr lang="en-US" altLang="ja-JP" sz="2000" dirty="0" smtClean="0"/>
            </a:br>
            <a:r>
              <a:rPr lang="en-US" altLang="ja-JP" sz="2000" dirty="0" smtClean="0"/>
              <a:t>at q=1.7fm</a:t>
            </a:r>
            <a:r>
              <a:rPr lang="en-US" altLang="ja-JP" sz="2000" baseline="30000" dirty="0" smtClean="0"/>
              <a:t>-1</a:t>
            </a:r>
          </a:p>
          <a:p>
            <a:pPr lvl="1"/>
            <a:r>
              <a:rPr lang="en-US" altLang="ja-JP" sz="1600" dirty="0" smtClean="0">
                <a:solidFill>
                  <a:schemeClr val="accent2"/>
                </a:solidFill>
              </a:rPr>
              <a:t>Spin-longitudinal mode</a:t>
            </a:r>
          </a:p>
          <a:p>
            <a:pPr lvl="2"/>
            <a:r>
              <a:rPr kumimoji="1" lang="en-US" altLang="ja-JP" sz="1600" dirty="0" smtClean="0"/>
              <a:t>Exp. = 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>RPA</a:t>
            </a:r>
            <a:r>
              <a:rPr kumimoji="1" lang="en-US" altLang="ja-JP" sz="1600" dirty="0" smtClean="0"/>
              <a:t> &gt; </a:t>
            </a:r>
            <a:r>
              <a:rPr kumimoji="1" lang="en-US" altLang="ja-JP" sz="1600" dirty="0" smtClean="0">
                <a:solidFill>
                  <a:srgbClr val="00B050"/>
                </a:solidFill>
              </a:rPr>
              <a:t>Free (w/o corr.)</a:t>
            </a:r>
          </a:p>
          <a:p>
            <a:pPr lvl="2"/>
            <a:endParaRPr lang="en-US" altLang="ja-JP" sz="1600" dirty="0" smtClean="0"/>
          </a:p>
          <a:p>
            <a:pPr lvl="1"/>
            <a:r>
              <a:rPr kumimoji="1" lang="en-US" altLang="ja-JP" sz="1600" dirty="0" smtClean="0">
                <a:solidFill>
                  <a:schemeClr val="accent4"/>
                </a:solidFill>
              </a:rPr>
              <a:t>Spin-transverse mode</a:t>
            </a:r>
          </a:p>
          <a:p>
            <a:pPr lvl="2"/>
            <a:r>
              <a:rPr lang="en-US" altLang="ja-JP" sz="1600" dirty="0" smtClean="0"/>
              <a:t>Exp. &gt; </a:t>
            </a:r>
            <a:r>
              <a:rPr lang="en-US" altLang="ja-JP" sz="1600" dirty="0" smtClean="0">
                <a:solidFill>
                  <a:srgbClr val="00B050"/>
                </a:solidFill>
              </a:rPr>
              <a:t>Free</a:t>
            </a:r>
            <a:r>
              <a:rPr lang="en-US" altLang="ja-JP" sz="1600" dirty="0" smtClean="0"/>
              <a:t> &gt; </a:t>
            </a:r>
            <a:r>
              <a:rPr lang="en-US" altLang="ja-JP" sz="1600" dirty="0" smtClean="0">
                <a:solidFill>
                  <a:srgbClr val="0070C0"/>
                </a:solidFill>
              </a:rPr>
              <a:t>RPA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  <p:pic>
        <p:nvPicPr>
          <p:cNvPr id="4" name="Picture 19" descr="C:\Users\wakasa2\Desktop\veff2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37263" y="863600"/>
            <a:ext cx="2792412" cy="212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C:\Users\wakasa2\Desktop\qes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0503" y="3191018"/>
            <a:ext cx="3846512" cy="361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17"/>
          <p:cNvSpPr txBox="1">
            <a:spLocks noChangeArrowheads="1"/>
          </p:cNvSpPr>
          <p:nvPr/>
        </p:nvSpPr>
        <p:spPr bwMode="auto">
          <a:xfrm>
            <a:off x="5364307" y="2925041"/>
            <a:ext cx="19399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Spin-longitudinal</a:t>
            </a:r>
            <a:endParaRPr lang="ja-JP" altLang="en-US" sz="16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8" name="テキスト ボックス 18"/>
          <p:cNvSpPr txBox="1">
            <a:spLocks noChangeArrowheads="1"/>
          </p:cNvSpPr>
          <p:nvPr/>
        </p:nvSpPr>
        <p:spPr bwMode="auto">
          <a:xfrm>
            <a:off x="7219950" y="2915948"/>
            <a:ext cx="185980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Spin-transverse</a:t>
            </a:r>
            <a:endParaRPr lang="ja-JP" altLang="en-US" sz="16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9" name="直線矢印コネクタ 20"/>
          <p:cNvCxnSpPr>
            <a:cxnSpLocks noChangeShapeType="1"/>
          </p:cNvCxnSpPr>
          <p:nvPr/>
        </p:nvCxnSpPr>
        <p:spPr bwMode="auto">
          <a:xfrm rot="5400000">
            <a:off x="7663656" y="2078832"/>
            <a:ext cx="790575" cy="1588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0" name="直線矢印コネクタ 22"/>
          <p:cNvCxnSpPr>
            <a:cxnSpLocks noChangeShapeType="1"/>
          </p:cNvCxnSpPr>
          <p:nvPr/>
        </p:nvCxnSpPr>
        <p:spPr bwMode="auto">
          <a:xfrm rot="5400000" flipH="1" flipV="1">
            <a:off x="7916863" y="1539875"/>
            <a:ext cx="287338" cy="1587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</p:spPr>
      </p:cxnSp>
      <p:cxnSp>
        <p:nvCxnSpPr>
          <p:cNvPr id="11" name="直線矢印コネクタ 24"/>
          <p:cNvCxnSpPr>
            <a:cxnSpLocks noChangeShapeType="1"/>
          </p:cNvCxnSpPr>
          <p:nvPr/>
        </p:nvCxnSpPr>
        <p:spPr bwMode="auto">
          <a:xfrm rot="5400000" flipH="1" flipV="1">
            <a:off x="6359525" y="3738563"/>
            <a:ext cx="160337" cy="1588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2" name="直線矢印コネクタ 25"/>
          <p:cNvCxnSpPr>
            <a:cxnSpLocks noChangeShapeType="1"/>
          </p:cNvCxnSpPr>
          <p:nvPr/>
        </p:nvCxnSpPr>
        <p:spPr bwMode="auto">
          <a:xfrm rot="5400000" flipH="1" flipV="1">
            <a:off x="6433344" y="5488782"/>
            <a:ext cx="161925" cy="1587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3" name="直線矢印コネクタ 26"/>
          <p:cNvCxnSpPr>
            <a:cxnSpLocks noChangeShapeType="1"/>
          </p:cNvCxnSpPr>
          <p:nvPr/>
        </p:nvCxnSpPr>
        <p:spPr bwMode="auto">
          <a:xfrm rot="5400000" flipH="1" flipV="1">
            <a:off x="7877969" y="4328319"/>
            <a:ext cx="161925" cy="1587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 type="arrow" w="med" len="med"/>
            <a:tailEnd/>
          </a:ln>
        </p:spPr>
      </p:cxnSp>
      <p:cxnSp>
        <p:nvCxnSpPr>
          <p:cNvPr id="14" name="直線矢印コネクタ 27"/>
          <p:cNvCxnSpPr>
            <a:cxnSpLocks noChangeShapeType="1"/>
          </p:cNvCxnSpPr>
          <p:nvPr/>
        </p:nvCxnSpPr>
        <p:spPr bwMode="auto">
          <a:xfrm rot="5400000" flipH="1" flipV="1">
            <a:off x="7854156" y="6079332"/>
            <a:ext cx="161925" cy="1588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 type="arrow" w="med" len="med"/>
            <a:tailEnd/>
          </a:ln>
        </p:spPr>
      </p:cxnSp>
      <p:sp>
        <p:nvSpPr>
          <p:cNvPr id="23" name="正方形/長方形 22"/>
          <p:cNvSpPr/>
          <p:nvPr/>
        </p:nvSpPr>
        <p:spPr>
          <a:xfrm>
            <a:off x="570637" y="5080617"/>
            <a:ext cx="4516583" cy="3320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err="1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Pionic</a:t>
            </a:r>
            <a:r>
              <a:rPr kumimoji="1"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enhancement/correlations in nuclei</a:t>
            </a:r>
            <a:endParaRPr kumimoji="1" lang="ja-JP" altLang="en-US" sz="1600" dirty="0">
              <a:solidFill>
                <a:schemeClr val="bg2">
                  <a:lumMod val="50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68037" y="5976171"/>
            <a:ext cx="4516583" cy="33553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Attractive rho-</a:t>
            </a:r>
            <a:r>
              <a:rPr kumimoji="1" lang="en-US" altLang="ja-JP" sz="1600" dirty="0" err="1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mesonic</a:t>
            </a:r>
            <a:r>
              <a:rPr kumimoji="1"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correlations?</a:t>
            </a:r>
            <a:endParaRPr kumimoji="1" lang="ja-JP" altLang="en-US" sz="1600" dirty="0">
              <a:solidFill>
                <a:schemeClr val="bg2">
                  <a:lumMod val="50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00007" y="6367054"/>
            <a:ext cx="4016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T.N.Taddeucci</a:t>
            </a:r>
            <a:r>
              <a:rPr kumimoji="1" lang="en-US" altLang="ja-JP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 et al., PRL 73,3516(1994).</a:t>
            </a:r>
          </a:p>
          <a:p>
            <a:r>
              <a:rPr lang="en-US" altLang="ja-JP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T.W. et al., PRC 59,3177(1999).</a:t>
            </a:r>
            <a:endParaRPr kumimoji="1" lang="ja-JP" altLang="en-US" sz="1400" dirty="0">
              <a:solidFill>
                <a:srgbClr val="00B0F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タイトル 1"/>
          <p:cNvSpPr>
            <a:spLocks noGrp="1"/>
          </p:cNvSpPr>
          <p:nvPr>
            <p:ph type="title"/>
          </p:nvPr>
        </p:nvSpPr>
        <p:spPr>
          <a:xfrm>
            <a:off x="533302" y="187064"/>
            <a:ext cx="8610697" cy="538162"/>
          </a:xfrm>
        </p:spPr>
        <p:txBody>
          <a:bodyPr/>
          <a:lstStyle/>
          <a:p>
            <a:r>
              <a:rPr lang="en-US" altLang="ja-JP" sz="2800" b="0" dirty="0" smtClean="0">
                <a:ea typeface="ＭＳ Ｐゴシック" pitchFamily="50" charset="-128"/>
              </a:rPr>
              <a:t>New Experiments for </a:t>
            </a:r>
            <a:r>
              <a:rPr lang="en-US" altLang="ja-JP" sz="2800" b="0" dirty="0" err="1" smtClean="0">
                <a:ea typeface="ＭＳ Ｐゴシック" pitchFamily="50" charset="-128"/>
              </a:rPr>
              <a:t>Pionic</a:t>
            </a:r>
            <a:r>
              <a:rPr lang="en-US" altLang="ja-JP" sz="2800" b="0" dirty="0" smtClean="0">
                <a:ea typeface="ＭＳ Ｐゴシック" pitchFamily="50" charset="-128"/>
              </a:rPr>
              <a:t> Correlations</a:t>
            </a:r>
            <a:endParaRPr lang="ja-JP" altLang="en-US" sz="2800" b="0" dirty="0" smtClean="0">
              <a:ea typeface="ＭＳ Ｐゴシック" pitchFamily="50" charset="-128"/>
            </a:endParaRPr>
          </a:p>
        </p:txBody>
      </p:sp>
      <p:sp>
        <p:nvSpPr>
          <p:cNvPr id="15363" name="コンテンツ プレースホルダ 2"/>
          <p:cNvSpPr>
            <a:spLocks noGrp="1"/>
          </p:cNvSpPr>
          <p:nvPr>
            <p:ph idx="1"/>
          </p:nvPr>
        </p:nvSpPr>
        <p:spPr>
          <a:xfrm>
            <a:off x="405114" y="1214438"/>
            <a:ext cx="9144000" cy="5643562"/>
          </a:xfrm>
        </p:spPr>
        <p:txBody>
          <a:bodyPr/>
          <a:lstStyle/>
          <a:p>
            <a:r>
              <a:rPr lang="en-US" altLang="ja-JP" sz="1800" dirty="0" smtClean="0">
                <a:latin typeface="ヒラギノ角ゴ StdN W7" pitchFamily="34" charset="-128"/>
                <a:ea typeface="ヒラギノ角ゴ StdN W7" pitchFamily="34" charset="-128"/>
                <a:cs typeface="Arial Unicode MS" pitchFamily="50" charset="-128"/>
              </a:rPr>
              <a:t>Results of quasi-elastic scattering</a:t>
            </a:r>
          </a:p>
          <a:p>
            <a:pPr lvl="2"/>
            <a:r>
              <a:rPr lang="en-US" altLang="ja-JP" sz="1800" dirty="0" smtClean="0">
                <a:cs typeface="Arial Unicode MS" pitchFamily="50" charset="-128"/>
              </a:rPr>
              <a:t>Enhancement of spin-longitudinal	</a:t>
            </a:r>
            <a:r>
              <a:rPr lang="en-US" altLang="ja-JP" sz="1800" dirty="0" smtClean="0">
                <a:solidFill>
                  <a:schemeClr val="accent2"/>
                </a:solidFill>
                <a:cs typeface="Arial Unicode MS" pitchFamily="50" charset="-128"/>
              </a:rPr>
              <a:t>OK</a:t>
            </a:r>
          </a:p>
          <a:p>
            <a:pPr lvl="2"/>
            <a:r>
              <a:rPr lang="en-US" altLang="ja-JP" sz="1800" dirty="0" smtClean="0">
                <a:cs typeface="Arial Unicode MS" pitchFamily="50" charset="-128"/>
              </a:rPr>
              <a:t>Quenching of spin-transverse		</a:t>
            </a:r>
            <a:r>
              <a:rPr lang="en-US" altLang="ja-JP" sz="1800" dirty="0" smtClean="0">
                <a:solidFill>
                  <a:schemeClr val="accent4"/>
                </a:solidFill>
                <a:cs typeface="Arial Unicode MS" pitchFamily="50" charset="-128"/>
              </a:rPr>
              <a:t>NG</a:t>
            </a:r>
          </a:p>
          <a:p>
            <a:pPr lvl="1"/>
            <a:r>
              <a:rPr lang="en-US" altLang="ja-JP" sz="1800" dirty="0" smtClean="0">
                <a:solidFill>
                  <a:srgbClr val="FFFF00"/>
                </a:solidFill>
                <a:cs typeface="Arial Unicode MS" pitchFamily="50" charset="-128"/>
              </a:rPr>
              <a:t>Is Enhancement really due to attractive </a:t>
            </a:r>
            <a:r>
              <a:rPr lang="en-US" altLang="ja-JP" sz="1800" dirty="0" err="1" smtClean="0">
                <a:solidFill>
                  <a:srgbClr val="FFFF00"/>
                </a:solidFill>
                <a:cs typeface="Arial Unicode MS" pitchFamily="50" charset="-128"/>
              </a:rPr>
              <a:t>pionic</a:t>
            </a:r>
            <a:r>
              <a:rPr lang="en-US" altLang="ja-JP" sz="1800" dirty="0" smtClean="0">
                <a:solidFill>
                  <a:srgbClr val="FFFF00"/>
                </a:solidFill>
                <a:cs typeface="Arial Unicode MS" pitchFamily="50" charset="-128"/>
              </a:rPr>
              <a:t> correlations ?</a:t>
            </a:r>
          </a:p>
          <a:p>
            <a:pPr lvl="2"/>
            <a:r>
              <a:rPr lang="en-US" altLang="ja-JP" sz="1800" dirty="0" smtClean="0">
                <a:cs typeface="Arial Unicode MS" pitchFamily="50" charset="-128"/>
              </a:rPr>
              <a:t>Spin-longitudinal/transverse modes were separated with </a:t>
            </a:r>
            <a:r>
              <a:rPr lang="en-US" altLang="ja-JP" sz="1800" dirty="0" err="1" smtClean="0">
                <a:cs typeface="Arial Unicode MS" pitchFamily="50" charset="-128"/>
              </a:rPr>
              <a:t>D</a:t>
            </a:r>
            <a:r>
              <a:rPr lang="en-US" altLang="ja-JP" sz="1800" baseline="-25000" dirty="0" err="1" smtClean="0">
                <a:cs typeface="Arial Unicode MS" pitchFamily="50" charset="-128"/>
              </a:rPr>
              <a:t>ij</a:t>
            </a:r>
            <a:endParaRPr lang="en-US" altLang="ja-JP" sz="1800" baseline="-25000" dirty="0" smtClean="0">
              <a:cs typeface="Arial Unicode MS" pitchFamily="50" charset="-128"/>
            </a:endParaRPr>
          </a:p>
          <a:p>
            <a:pPr lvl="2"/>
            <a:r>
              <a:rPr lang="en-US" altLang="ja-JP" sz="1800" dirty="0" smtClean="0">
                <a:cs typeface="Arial Unicode MS" pitchFamily="50" charset="-128"/>
              </a:rPr>
              <a:t>Simple reaction mechanism was assumed</a:t>
            </a:r>
            <a:br>
              <a:rPr lang="en-US" altLang="ja-JP" sz="1800" dirty="0" smtClean="0">
                <a:cs typeface="Arial Unicode MS" pitchFamily="50" charset="-128"/>
              </a:rPr>
            </a:br>
            <a:r>
              <a:rPr lang="en-US" altLang="ja-JP" sz="1800" dirty="0" smtClean="0">
                <a:cs typeface="Arial Unicode MS" pitchFamily="50" charset="-128"/>
              </a:rPr>
              <a:t/>
            </a:r>
            <a:br>
              <a:rPr lang="en-US" altLang="ja-JP" sz="1800" dirty="0" smtClean="0">
                <a:cs typeface="Arial Unicode MS" pitchFamily="50" charset="-128"/>
              </a:rPr>
            </a:br>
            <a:r>
              <a:rPr lang="en-US" altLang="ja-JP" sz="1800" dirty="0" smtClean="0">
                <a:solidFill>
                  <a:srgbClr val="FFC000"/>
                </a:solidFill>
                <a:cs typeface="Arial Unicode MS" pitchFamily="50" charset="-128"/>
              </a:rPr>
              <a:t>More systematic data desired</a:t>
            </a:r>
          </a:p>
          <a:p>
            <a:pPr lvl="2"/>
            <a:endParaRPr lang="en-US" altLang="ja-JP" sz="1800" dirty="0" smtClean="0">
              <a:cs typeface="Arial Unicode MS" pitchFamily="50" charset="-128"/>
            </a:endParaRPr>
          </a:p>
          <a:p>
            <a:r>
              <a:rPr lang="en-US" altLang="ja-JP" sz="1800" dirty="0" smtClean="0">
                <a:latin typeface="ヒラギノ角ゴ StdN W7" pitchFamily="34" charset="-128"/>
                <a:ea typeface="ヒラギノ角ゴ StdN W7" pitchFamily="34" charset="-128"/>
                <a:cs typeface="Arial Unicode MS" pitchFamily="50" charset="-128"/>
              </a:rPr>
              <a:t>New experiments at RCNP</a:t>
            </a:r>
          </a:p>
          <a:p>
            <a:pPr lvl="1"/>
            <a:r>
              <a:rPr lang="en-US" altLang="ja-JP" sz="1800" dirty="0" smtClean="0">
                <a:cs typeface="Arial Unicode MS" pitchFamily="50" charset="-128"/>
              </a:rPr>
              <a:t>Measure σ of </a:t>
            </a:r>
            <a:r>
              <a:rPr lang="en-US" altLang="ja-JP" sz="1800" baseline="30000" dirty="0" smtClean="0">
                <a:cs typeface="Arial Unicode MS" pitchFamily="50" charset="-128"/>
              </a:rPr>
              <a:t>16</a:t>
            </a:r>
            <a:r>
              <a:rPr lang="en-US" altLang="ja-JP" sz="1800" dirty="0" smtClean="0">
                <a:cs typeface="Arial Unicode MS" pitchFamily="50" charset="-128"/>
              </a:rPr>
              <a:t>O(</a:t>
            </a:r>
            <a:r>
              <a:rPr lang="en-US" altLang="ja-JP" sz="1800" dirty="0" err="1" smtClean="0">
                <a:cs typeface="Arial Unicode MS" pitchFamily="50" charset="-128"/>
              </a:rPr>
              <a:t>p,p</a:t>
            </a:r>
            <a:r>
              <a:rPr lang="en-US" altLang="ja-JP" sz="1800" dirty="0" smtClean="0">
                <a:cs typeface="Arial Unicode MS" pitchFamily="50" charset="-128"/>
              </a:rPr>
              <a:t>’)</a:t>
            </a:r>
            <a:r>
              <a:rPr lang="en-US" altLang="ja-JP" sz="1800" baseline="30000" dirty="0" smtClean="0">
                <a:cs typeface="Arial Unicode MS" pitchFamily="50" charset="-128"/>
              </a:rPr>
              <a:t>16</a:t>
            </a:r>
            <a:r>
              <a:rPr lang="en-US" altLang="ja-JP" sz="1800" dirty="0" smtClean="0">
                <a:cs typeface="Arial Unicode MS" pitchFamily="50" charset="-128"/>
              </a:rPr>
              <a:t>O(0</a:t>
            </a:r>
            <a:r>
              <a:rPr lang="en-US" altLang="ja-JP" sz="1800" baseline="30000" dirty="0" smtClean="0">
                <a:cs typeface="Arial Unicode MS" pitchFamily="50" charset="-128"/>
              </a:rPr>
              <a:t>-</a:t>
            </a:r>
            <a:r>
              <a:rPr lang="en-US" altLang="ja-JP" sz="1800" dirty="0" smtClean="0">
                <a:cs typeface="Arial Unicode MS" pitchFamily="50" charset="-128"/>
              </a:rPr>
              <a:t>,T=1) … RCNP-E155   </a:t>
            </a:r>
          </a:p>
          <a:p>
            <a:pPr lvl="2"/>
            <a:r>
              <a:rPr lang="en-US" altLang="ja-JP" sz="1800" dirty="0" smtClean="0">
                <a:solidFill>
                  <a:srgbClr val="FFC000"/>
                </a:solidFill>
                <a:cs typeface="Arial Unicode MS" pitchFamily="50" charset="-128"/>
              </a:rPr>
              <a:t>Pure spin-longitudinal mode </a:t>
            </a:r>
            <a:r>
              <a:rPr lang="ja-JP" altLang="en-US" sz="1800" dirty="0" smtClean="0">
                <a:solidFill>
                  <a:srgbClr val="FFC000"/>
                </a:solidFill>
                <a:cs typeface="Arial Unicode MS" pitchFamily="50" charset="-128"/>
              </a:rPr>
              <a:t>→ </a:t>
            </a:r>
            <a:r>
              <a:rPr lang="en-US" altLang="ja-JP" sz="1800" dirty="0" smtClean="0">
                <a:solidFill>
                  <a:srgbClr val="FFC000"/>
                </a:solidFill>
                <a:cs typeface="Arial Unicode MS" pitchFamily="50" charset="-128"/>
              </a:rPr>
              <a:t>Separation with </a:t>
            </a:r>
            <a:r>
              <a:rPr lang="en-US" altLang="ja-JP" sz="1800" dirty="0" err="1" smtClean="0">
                <a:solidFill>
                  <a:srgbClr val="FFC000"/>
                </a:solidFill>
                <a:cs typeface="Arial Unicode MS" pitchFamily="50" charset="-128"/>
              </a:rPr>
              <a:t>D</a:t>
            </a:r>
            <a:r>
              <a:rPr lang="en-US" altLang="ja-JP" sz="1800" baseline="-25000" dirty="0" err="1" smtClean="0">
                <a:solidFill>
                  <a:srgbClr val="FFC000"/>
                </a:solidFill>
                <a:cs typeface="Arial Unicode MS" pitchFamily="50" charset="-128"/>
              </a:rPr>
              <a:t>ij</a:t>
            </a:r>
            <a:r>
              <a:rPr lang="en-US" altLang="ja-JP" sz="1800" dirty="0" smtClean="0">
                <a:solidFill>
                  <a:srgbClr val="FFC000"/>
                </a:solidFill>
                <a:cs typeface="Arial Unicode MS" pitchFamily="50" charset="-128"/>
              </a:rPr>
              <a:t> is not required</a:t>
            </a:r>
          </a:p>
          <a:p>
            <a:pPr lvl="1"/>
            <a:r>
              <a:rPr lang="en-US" altLang="ja-JP" sz="1800" dirty="0" smtClean="0">
                <a:cs typeface="Arial Unicode MS" pitchFamily="50" charset="-128"/>
              </a:rPr>
              <a:t>Measure </a:t>
            </a:r>
            <a:r>
              <a:rPr lang="en-US" altLang="ja-JP" sz="1800" dirty="0" err="1" smtClean="0">
                <a:cs typeface="Arial Unicode MS" pitchFamily="50" charset="-128"/>
              </a:rPr>
              <a:t>D</a:t>
            </a:r>
            <a:r>
              <a:rPr lang="en-US" altLang="ja-JP" sz="1800" baseline="-25000" dirty="0" err="1" smtClean="0">
                <a:cs typeface="Arial Unicode MS" pitchFamily="50" charset="-128"/>
              </a:rPr>
              <a:t>ij</a:t>
            </a:r>
            <a:r>
              <a:rPr lang="en-US" altLang="ja-JP" sz="1800" dirty="0" smtClean="0">
                <a:cs typeface="Arial Unicode MS" pitchFamily="50" charset="-128"/>
              </a:rPr>
              <a:t> of </a:t>
            </a:r>
            <a:r>
              <a:rPr lang="en-US" altLang="ja-JP" sz="1800" baseline="30000" dirty="0" smtClean="0">
                <a:cs typeface="Arial Unicode MS" pitchFamily="50" charset="-128"/>
              </a:rPr>
              <a:t>12</a:t>
            </a:r>
            <a:r>
              <a:rPr lang="en-US" altLang="ja-JP" sz="1800" dirty="0" smtClean="0">
                <a:cs typeface="Arial Unicode MS" pitchFamily="50" charset="-128"/>
              </a:rPr>
              <a:t>C(</a:t>
            </a:r>
            <a:r>
              <a:rPr lang="en-US" altLang="ja-JP" sz="1800" dirty="0" err="1" smtClean="0">
                <a:cs typeface="Arial Unicode MS" pitchFamily="50" charset="-128"/>
              </a:rPr>
              <a:t>p,n</a:t>
            </a:r>
            <a:r>
              <a:rPr lang="en-US" altLang="ja-JP" sz="1800" dirty="0" smtClean="0">
                <a:cs typeface="Arial Unicode MS" pitchFamily="50" charset="-128"/>
              </a:rPr>
              <a:t>)</a:t>
            </a:r>
            <a:r>
              <a:rPr lang="en-US" altLang="ja-JP" sz="1800" baseline="30000" dirty="0" smtClean="0">
                <a:cs typeface="Arial Unicode MS" pitchFamily="50" charset="-128"/>
              </a:rPr>
              <a:t>12</a:t>
            </a:r>
            <a:r>
              <a:rPr lang="en-US" altLang="ja-JP" sz="1800" dirty="0" smtClean="0">
                <a:cs typeface="Arial Unicode MS" pitchFamily="50" charset="-128"/>
              </a:rPr>
              <a:t>N(1</a:t>
            </a:r>
            <a:r>
              <a:rPr lang="en-US" altLang="ja-JP" sz="1800" baseline="30000" dirty="0" smtClean="0">
                <a:cs typeface="Arial Unicode MS" pitchFamily="50" charset="-128"/>
              </a:rPr>
              <a:t>+</a:t>
            </a:r>
            <a:r>
              <a:rPr lang="en-US" altLang="ja-JP" sz="1800" dirty="0" smtClean="0">
                <a:cs typeface="Arial Unicode MS" pitchFamily="50" charset="-128"/>
              </a:rPr>
              <a:t>,T=1) … RCNP-E256 </a:t>
            </a:r>
          </a:p>
          <a:p>
            <a:pPr lvl="2"/>
            <a:r>
              <a:rPr lang="en-US" altLang="ja-JP" sz="1800" dirty="0" smtClean="0">
                <a:cs typeface="Arial Unicode MS" pitchFamily="50" charset="-128"/>
              </a:rPr>
              <a:t>q=0</a:t>
            </a:r>
            <a:r>
              <a:rPr lang="ja-JP" altLang="en-US" sz="1800" dirty="0" smtClean="0">
                <a:cs typeface="Arial Unicode MS" pitchFamily="50" charset="-128"/>
              </a:rPr>
              <a:t>～</a:t>
            </a:r>
            <a:r>
              <a:rPr lang="en-US" altLang="ja-JP" sz="1800" dirty="0" smtClean="0">
                <a:cs typeface="Arial Unicode MS" pitchFamily="50" charset="-128"/>
              </a:rPr>
              <a:t>2.0 fm</a:t>
            </a:r>
            <a:r>
              <a:rPr lang="en-US" altLang="ja-JP" sz="1800" baseline="30000" dirty="0" smtClean="0">
                <a:cs typeface="Arial Unicode MS" pitchFamily="50" charset="-128"/>
              </a:rPr>
              <a:t>-1</a:t>
            </a:r>
          </a:p>
          <a:p>
            <a:pPr lvl="2"/>
            <a:r>
              <a:rPr lang="en-US" altLang="ja-JP" sz="1800" dirty="0" smtClean="0">
                <a:solidFill>
                  <a:srgbClr val="FFC000"/>
                </a:solidFill>
                <a:cs typeface="Arial Unicode MS" pitchFamily="50" charset="-128"/>
              </a:rPr>
              <a:t>Separation to spin-longitudinal/transverse modes </a:t>
            </a:r>
            <a:br>
              <a:rPr lang="en-US" altLang="ja-JP" sz="1800" dirty="0" smtClean="0">
                <a:solidFill>
                  <a:srgbClr val="FFC000"/>
                </a:solidFill>
                <a:cs typeface="Arial Unicode MS" pitchFamily="50" charset="-128"/>
              </a:rPr>
            </a:br>
            <a:r>
              <a:rPr lang="en-US" altLang="ja-JP" sz="1800" dirty="0" smtClean="0">
                <a:solidFill>
                  <a:srgbClr val="FFC000"/>
                </a:solidFill>
                <a:cs typeface="Arial Unicode MS" pitchFamily="50" charset="-128"/>
              </a:rPr>
              <a:t>can be checked by q-dependence</a:t>
            </a:r>
          </a:p>
          <a:p>
            <a:pPr lvl="2"/>
            <a:endParaRPr lang="en-US" altLang="ja-JP" sz="20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lvl="2"/>
            <a:endParaRPr lang="ja-JP" altLang="en-US" sz="20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040525" y="3584028"/>
            <a:ext cx="409903" cy="158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5625297" y="3809999"/>
            <a:ext cx="3321934" cy="3036425"/>
          </a:xfrm>
          <a:prstGeom prst="rect">
            <a:avLst/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5440101" y="1180619"/>
            <a:ext cx="3507129" cy="2581154"/>
          </a:xfrm>
          <a:prstGeom prst="rect">
            <a:avLst/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6932" name="Rectangle 4"/>
          <p:cNvSpPr>
            <a:spLocks noGrp="1" noChangeArrowheads="1"/>
          </p:cNvSpPr>
          <p:nvPr>
            <p:ph idx="1"/>
          </p:nvPr>
        </p:nvSpPr>
        <p:spPr>
          <a:xfrm>
            <a:off x="428264" y="1147763"/>
            <a:ext cx="5715000" cy="571023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ja-JP" sz="1800" dirty="0" err="1" smtClean="0">
                <a:latin typeface="ヒラギノ角ゴ StdN W7" pitchFamily="34" charset="-128"/>
                <a:ea typeface="ヒラギノ角ゴ StdN W7" pitchFamily="34" charset="-128"/>
                <a:cs typeface="Arial Unicode MS" pitchFamily="50" charset="-128"/>
              </a:rPr>
              <a:t>Isovector</a:t>
            </a:r>
            <a:r>
              <a:rPr lang="en-US" altLang="ja-JP" sz="1800" dirty="0" smtClean="0">
                <a:latin typeface="ヒラギノ角ゴ StdN W7" pitchFamily="34" charset="-128"/>
                <a:ea typeface="ヒラギノ角ゴ StdN W7" pitchFamily="34" charset="-128"/>
                <a:cs typeface="Arial Unicode MS" pitchFamily="50" charset="-128"/>
              </a:rPr>
              <a:t> </a:t>
            </a:r>
            <a:r>
              <a:rPr lang="en-US" altLang="ja-JP" sz="1800" dirty="0" err="1" smtClean="0">
                <a:latin typeface="ヒラギノ角ゴ StdN W7" pitchFamily="34" charset="-128"/>
                <a:ea typeface="ヒラギノ角ゴ StdN W7" pitchFamily="34" charset="-128"/>
                <a:cs typeface="Arial Unicode MS" pitchFamily="50" charset="-128"/>
              </a:rPr>
              <a:t>J</a:t>
            </a:r>
            <a:r>
              <a:rPr lang="en-US" altLang="ja-JP" sz="1800" baseline="30000" dirty="0" err="1" smtClean="0">
                <a:latin typeface="ヒラギノ角ゴ StdN W7" pitchFamily="34" charset="-128"/>
                <a:ea typeface="ヒラギノ角ゴ StdN W7" pitchFamily="34" charset="-128"/>
                <a:cs typeface="Arial Unicode MS" pitchFamily="50" charset="-128"/>
              </a:rPr>
              <a:t>π</a:t>
            </a:r>
            <a:r>
              <a:rPr lang="en-US" altLang="ja-JP" sz="1800" dirty="0" smtClean="0">
                <a:latin typeface="ヒラギノ角ゴ StdN W7" pitchFamily="34" charset="-128"/>
                <a:ea typeface="ヒラギノ角ゴ StdN W7" pitchFamily="34" charset="-128"/>
                <a:cs typeface="Arial Unicode MS" pitchFamily="50" charset="-128"/>
              </a:rPr>
              <a:t>=0</a:t>
            </a:r>
            <a:r>
              <a:rPr lang="en-US" altLang="ja-JP" sz="1800" baseline="30000" dirty="0" smtClean="0">
                <a:latin typeface="ヒラギノ角ゴ StdN W7" pitchFamily="34" charset="-128"/>
                <a:ea typeface="ヒラギノ角ゴ StdN W7" pitchFamily="34" charset="-128"/>
                <a:cs typeface="Arial Unicode MS" pitchFamily="50" charset="-128"/>
              </a:rPr>
              <a:t>-</a:t>
            </a:r>
            <a:r>
              <a:rPr lang="en-US" altLang="ja-JP" sz="1800" dirty="0" smtClean="0">
                <a:latin typeface="ヒラギノ角ゴ StdN W7" pitchFamily="34" charset="-128"/>
                <a:ea typeface="ヒラギノ角ゴ StdN W7" pitchFamily="34" charset="-128"/>
                <a:cs typeface="Arial Unicode MS" pitchFamily="50" charset="-128"/>
              </a:rPr>
              <a:t> excitations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1600" dirty="0" smtClean="0">
                <a:cs typeface="Arial Unicode MS" pitchFamily="50" charset="-128"/>
              </a:rPr>
              <a:t>Carry </a:t>
            </a:r>
            <a:r>
              <a:rPr lang="en-US" altLang="ja-JP" sz="1600" dirty="0" smtClean="0">
                <a:solidFill>
                  <a:srgbClr val="FFFF00"/>
                </a:solidFill>
                <a:cs typeface="Arial Unicode MS" pitchFamily="50" charset="-128"/>
              </a:rPr>
              <a:t>π-like</a:t>
            </a:r>
            <a:r>
              <a:rPr lang="en-US" altLang="ja-JP" sz="1600" dirty="0" smtClean="0">
                <a:cs typeface="Arial Unicode MS" pitchFamily="50" charset="-128"/>
              </a:rPr>
              <a:t> quantum number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1600" dirty="0" smtClean="0">
                <a:solidFill>
                  <a:srgbClr val="FFC000"/>
                </a:solidFill>
                <a:cs typeface="Arial Unicode MS" pitchFamily="50" charset="-128"/>
              </a:rPr>
              <a:t>Pure information on </a:t>
            </a:r>
            <a:r>
              <a:rPr lang="en-US" altLang="ja-JP" sz="1600" dirty="0" err="1" smtClean="0">
                <a:solidFill>
                  <a:srgbClr val="FFC000"/>
                </a:solidFill>
                <a:cs typeface="Arial Unicode MS" pitchFamily="50" charset="-128"/>
              </a:rPr>
              <a:t>pionic</a:t>
            </a:r>
            <a:r>
              <a:rPr lang="en-US" altLang="ja-JP" sz="1600" dirty="0" smtClean="0">
                <a:solidFill>
                  <a:srgbClr val="FFC000"/>
                </a:solidFill>
                <a:cs typeface="Arial Unicode MS" pitchFamily="50" charset="-128"/>
              </a:rPr>
              <a:t> mode</a:t>
            </a:r>
          </a:p>
          <a:p>
            <a:pPr lvl="1" eaLnBrk="1" hangingPunct="1">
              <a:lnSpc>
                <a:spcPct val="90000"/>
              </a:lnSpc>
            </a:pPr>
            <a:endParaRPr lang="en-US" altLang="ja-JP" sz="1600" dirty="0" smtClean="0">
              <a:cs typeface="Arial Unicode MS" pitchFamily="50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ja-JP" sz="1800" dirty="0" smtClean="0">
                <a:latin typeface="ヒラギノ角ゴ StdN W7" pitchFamily="34" charset="-128"/>
                <a:ea typeface="ヒラギノ角ゴ StdN W7" pitchFamily="34" charset="-128"/>
                <a:cs typeface="Arial Unicode MS" pitchFamily="50" charset="-128"/>
              </a:rPr>
              <a:t>Experiment: </a:t>
            </a:r>
            <a:r>
              <a:rPr lang="en-US" altLang="ja-JP" sz="1800" baseline="30000" dirty="0" smtClean="0">
                <a:latin typeface="ヒラギノ角ゴ StdN W7" pitchFamily="34" charset="-128"/>
                <a:ea typeface="ヒラギノ角ゴ StdN W7" pitchFamily="34" charset="-128"/>
                <a:cs typeface="Arial Unicode MS" pitchFamily="50" charset="-128"/>
              </a:rPr>
              <a:t>16</a:t>
            </a:r>
            <a:r>
              <a:rPr lang="en-US" altLang="ja-JP" sz="1800" dirty="0" smtClean="0">
                <a:latin typeface="ヒラギノ角ゴ StdN W7" pitchFamily="34" charset="-128"/>
                <a:ea typeface="ヒラギノ角ゴ StdN W7" pitchFamily="34" charset="-128"/>
                <a:cs typeface="Arial Unicode MS" pitchFamily="50" charset="-128"/>
              </a:rPr>
              <a:t>O(</a:t>
            </a:r>
            <a:r>
              <a:rPr lang="en-US" altLang="ja-JP" sz="1800" dirty="0" err="1" smtClean="0">
                <a:latin typeface="ヒラギノ角ゴ StdN W7" pitchFamily="34" charset="-128"/>
                <a:ea typeface="ヒラギノ角ゴ StdN W7" pitchFamily="34" charset="-128"/>
                <a:cs typeface="Arial Unicode MS" pitchFamily="50" charset="-128"/>
              </a:rPr>
              <a:t>p,p</a:t>
            </a:r>
            <a:r>
              <a:rPr lang="en-US" altLang="ja-JP" sz="1800" dirty="0" smtClean="0">
                <a:latin typeface="ヒラギノ角ゴ StdN W7" pitchFamily="34" charset="-128"/>
                <a:ea typeface="ヒラギノ角ゴ StdN W7" pitchFamily="34" charset="-128"/>
                <a:cs typeface="Arial Unicode MS" pitchFamily="50" charset="-128"/>
              </a:rPr>
              <a:t>’)</a:t>
            </a:r>
            <a:r>
              <a:rPr lang="en-US" altLang="ja-JP" sz="1800" baseline="30000" dirty="0" smtClean="0">
                <a:latin typeface="ヒラギノ角ゴ StdN W7" pitchFamily="34" charset="-128"/>
                <a:ea typeface="ヒラギノ角ゴ StdN W7" pitchFamily="34" charset="-128"/>
                <a:cs typeface="Arial Unicode MS" pitchFamily="50" charset="-128"/>
              </a:rPr>
              <a:t>16</a:t>
            </a:r>
            <a:r>
              <a:rPr lang="en-US" altLang="ja-JP" sz="1800" dirty="0" smtClean="0">
                <a:latin typeface="ヒラギノ角ゴ StdN W7" pitchFamily="34" charset="-128"/>
                <a:ea typeface="ヒラギノ角ゴ StdN W7" pitchFamily="34" charset="-128"/>
                <a:cs typeface="Arial Unicode MS" pitchFamily="50" charset="-128"/>
              </a:rPr>
              <a:t>O(0</a:t>
            </a:r>
            <a:r>
              <a:rPr lang="en-US" altLang="ja-JP" sz="1800" baseline="30000" dirty="0" smtClean="0">
                <a:latin typeface="ヒラギノ角ゴ StdN W7" pitchFamily="34" charset="-128"/>
                <a:ea typeface="ヒラギノ角ゴ StdN W7" pitchFamily="34" charset="-128"/>
                <a:cs typeface="Arial Unicode MS" pitchFamily="50" charset="-128"/>
              </a:rPr>
              <a:t>-</a:t>
            </a:r>
            <a:r>
              <a:rPr lang="en-US" altLang="ja-JP" sz="1800" dirty="0" smtClean="0">
                <a:latin typeface="ヒラギノ角ゴ StdN W7" pitchFamily="34" charset="-128"/>
                <a:ea typeface="ヒラギノ角ゴ StdN W7" pitchFamily="34" charset="-128"/>
                <a:cs typeface="Arial Unicode MS" pitchFamily="50" charset="-128"/>
              </a:rPr>
              <a:t>,T=1)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1600" dirty="0" smtClean="0">
                <a:solidFill>
                  <a:srgbClr val="FFFF00"/>
                </a:solidFill>
                <a:cs typeface="Arial Unicode MS" pitchFamily="50" charset="-128"/>
              </a:rPr>
              <a:t>ΔE=30 </a:t>
            </a:r>
            <a:r>
              <a:rPr lang="en-US" altLang="ja-JP" sz="1600" dirty="0" err="1" smtClean="0">
                <a:solidFill>
                  <a:srgbClr val="FFFF00"/>
                </a:solidFill>
                <a:cs typeface="Arial Unicode MS" pitchFamily="50" charset="-128"/>
              </a:rPr>
              <a:t>keV</a:t>
            </a:r>
            <a:r>
              <a:rPr lang="en-US" altLang="ja-JP" sz="1600" dirty="0" smtClean="0">
                <a:solidFill>
                  <a:srgbClr val="FFFF00"/>
                </a:solidFill>
                <a:cs typeface="Arial Unicode MS" pitchFamily="50" charset="-128"/>
              </a:rPr>
              <a:t> </a:t>
            </a:r>
            <a:r>
              <a:rPr lang="en-US" altLang="ja-JP" sz="1600" dirty="0" smtClean="0">
                <a:cs typeface="Arial Unicode MS" pitchFamily="50" charset="-128"/>
              </a:rPr>
              <a:t>with WS+GR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1600" dirty="0" err="1" smtClean="0">
                <a:cs typeface="Arial Unicode MS" pitchFamily="50" charset="-128"/>
              </a:rPr>
              <a:t>q</a:t>
            </a:r>
            <a:r>
              <a:rPr lang="en-US" altLang="ja-JP" sz="1600" baseline="-25000" dirty="0" err="1" smtClean="0">
                <a:cs typeface="Arial Unicode MS" pitchFamily="50" charset="-128"/>
              </a:rPr>
              <a:t>c.m</a:t>
            </a:r>
            <a:r>
              <a:rPr lang="en-US" altLang="ja-JP" sz="1600" baseline="-25000" dirty="0" smtClean="0">
                <a:cs typeface="Arial Unicode MS" pitchFamily="50" charset="-128"/>
              </a:rPr>
              <a:t>.</a:t>
            </a:r>
            <a:r>
              <a:rPr lang="en-US" altLang="ja-JP" sz="1600" dirty="0" smtClean="0">
                <a:cs typeface="Arial Unicode MS" pitchFamily="50" charset="-128"/>
              </a:rPr>
              <a:t> = 0.9 – 2.1 fm</a:t>
            </a:r>
            <a:r>
              <a:rPr lang="en-US" altLang="ja-JP" sz="1600" baseline="30000" dirty="0" smtClean="0">
                <a:cs typeface="Arial Unicode MS" pitchFamily="50" charset="-128"/>
              </a:rPr>
              <a:t>-1</a:t>
            </a:r>
          </a:p>
          <a:p>
            <a:pPr lvl="1" eaLnBrk="1" hangingPunct="1">
              <a:lnSpc>
                <a:spcPct val="90000"/>
              </a:lnSpc>
            </a:pPr>
            <a:endParaRPr lang="en-US" altLang="ja-JP" sz="1600" baseline="30000" dirty="0" smtClean="0">
              <a:cs typeface="Arial Unicode MS" pitchFamily="50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ja-JP" sz="1800" dirty="0" smtClean="0">
                <a:latin typeface="ヒラギノ角ゴ StdN W7" pitchFamily="34" charset="-128"/>
                <a:ea typeface="ヒラギノ角ゴ StdN W7" pitchFamily="34" charset="-128"/>
                <a:cs typeface="Arial Unicode MS" pitchFamily="50" charset="-128"/>
              </a:rPr>
              <a:t>Comparison with Theory</a:t>
            </a:r>
          </a:p>
          <a:p>
            <a:pPr lvl="1" eaLnBrk="1" hangingPunct="1">
              <a:lnSpc>
                <a:spcPct val="90000"/>
              </a:lnSpc>
            </a:pPr>
            <a:r>
              <a:rPr lang="ja-JP" altLang="en-US" sz="1600" dirty="0" smtClean="0">
                <a:solidFill>
                  <a:srgbClr val="00B0F0"/>
                </a:solidFill>
                <a:cs typeface="Arial Unicode MS" pitchFamily="50" charset="-128"/>
              </a:rPr>
              <a:t>－</a:t>
            </a:r>
            <a:r>
              <a:rPr lang="ja-JP" altLang="en-US" sz="1600" dirty="0" smtClean="0">
                <a:cs typeface="Arial Unicode MS" pitchFamily="50" charset="-128"/>
              </a:rPr>
              <a:t> </a:t>
            </a:r>
            <a:r>
              <a:rPr lang="en-US" altLang="ja-JP" sz="1600" dirty="0" smtClean="0">
                <a:solidFill>
                  <a:srgbClr val="00B0F0"/>
                </a:solidFill>
                <a:cs typeface="Arial Unicode MS" pitchFamily="50" charset="-128"/>
              </a:rPr>
              <a:t>Without correlation (Free)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ja-JP" sz="1600" dirty="0" smtClean="0">
                <a:solidFill>
                  <a:srgbClr val="FFFF00"/>
                </a:solidFill>
                <a:cs typeface="Arial Unicode MS" pitchFamily="50" charset="-128"/>
              </a:rPr>
              <a:t>Significant enhancement</a:t>
            </a:r>
          </a:p>
          <a:p>
            <a:pPr lvl="1" eaLnBrk="1" hangingPunct="1">
              <a:lnSpc>
                <a:spcPct val="90000"/>
              </a:lnSpc>
            </a:pPr>
            <a:r>
              <a:rPr lang="ja-JP" altLang="en-US" sz="1600" dirty="0" smtClean="0">
                <a:solidFill>
                  <a:schemeClr val="accent2"/>
                </a:solidFill>
                <a:cs typeface="Arial Unicode MS" pitchFamily="50" charset="-128"/>
              </a:rPr>
              <a:t>－ </a:t>
            </a:r>
            <a:r>
              <a:rPr lang="en-US" altLang="ja-JP" sz="1600" dirty="0" smtClean="0">
                <a:solidFill>
                  <a:schemeClr val="accent2"/>
                </a:solidFill>
                <a:cs typeface="Arial Unicode MS" pitchFamily="50" charset="-128"/>
              </a:rPr>
              <a:t>With RPA correlation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ja-JP" sz="1600" dirty="0" smtClean="0">
                <a:cs typeface="Arial Unicode MS" pitchFamily="50" charset="-128"/>
              </a:rPr>
              <a:t> g’s are the same as those in QES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ja-JP" sz="1600" dirty="0" smtClean="0">
                <a:cs typeface="Arial Unicode MS" pitchFamily="50" charset="-128"/>
              </a:rPr>
              <a:t>Parameter-free calculations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ja-JP" sz="1600" dirty="0" smtClean="0">
                <a:solidFill>
                  <a:srgbClr val="FFC000"/>
                </a:solidFill>
                <a:cs typeface="Arial Unicode MS" pitchFamily="50" charset="-128"/>
              </a:rPr>
              <a:t>Predict the enhancement of </a:t>
            </a:r>
            <a:br>
              <a:rPr lang="en-US" altLang="ja-JP" sz="1600" dirty="0" smtClean="0">
                <a:solidFill>
                  <a:srgbClr val="FFC000"/>
                </a:solidFill>
                <a:cs typeface="Arial Unicode MS" pitchFamily="50" charset="-128"/>
              </a:rPr>
            </a:br>
            <a:r>
              <a:rPr lang="en-US" altLang="ja-JP" sz="1600" dirty="0" smtClean="0">
                <a:solidFill>
                  <a:srgbClr val="FFC000"/>
                </a:solidFill>
                <a:cs typeface="Arial Unicode MS" pitchFamily="50" charset="-128"/>
              </a:rPr>
              <a:t>the 3</a:t>
            </a:r>
            <a:r>
              <a:rPr lang="en-US" altLang="ja-JP" sz="1600" baseline="30000" dirty="0" smtClean="0">
                <a:solidFill>
                  <a:srgbClr val="FFC000"/>
                </a:solidFill>
                <a:cs typeface="Arial Unicode MS" pitchFamily="50" charset="-128"/>
              </a:rPr>
              <a:t>rd</a:t>
            </a:r>
            <a:r>
              <a:rPr lang="en-US" altLang="ja-JP" sz="1600" dirty="0" smtClean="0">
                <a:solidFill>
                  <a:srgbClr val="FFC000"/>
                </a:solidFill>
                <a:cs typeface="Arial Unicode MS" pitchFamily="50" charset="-128"/>
              </a:rPr>
              <a:t> peak (q=1.7fm</a:t>
            </a:r>
            <a:r>
              <a:rPr lang="en-US" altLang="ja-JP" sz="1600" baseline="30000" dirty="0" smtClean="0">
                <a:solidFill>
                  <a:srgbClr val="FFC000"/>
                </a:solidFill>
                <a:cs typeface="Arial Unicode MS" pitchFamily="50" charset="-128"/>
              </a:rPr>
              <a:t>-1</a:t>
            </a:r>
            <a:r>
              <a:rPr lang="en-US" altLang="ja-JP" sz="1600" dirty="0" smtClean="0">
                <a:solidFill>
                  <a:srgbClr val="FFC000"/>
                </a:solidFill>
                <a:cs typeface="Arial Unicode MS" pitchFamily="50" charset="-128"/>
              </a:rPr>
              <a:t>)</a:t>
            </a:r>
          </a:p>
        </p:txBody>
      </p:sp>
      <p:sp>
        <p:nvSpPr>
          <p:cNvPr id="17411" name="Rectangle 5"/>
          <p:cNvSpPr>
            <a:spLocks noGrp="1" noChangeArrowheads="1"/>
          </p:cNvSpPr>
          <p:nvPr>
            <p:ph type="title"/>
          </p:nvPr>
        </p:nvSpPr>
        <p:spPr>
          <a:xfrm>
            <a:off x="555586" y="215900"/>
            <a:ext cx="8439190" cy="536575"/>
          </a:xfrm>
        </p:spPr>
        <p:txBody>
          <a:bodyPr/>
          <a:lstStyle/>
          <a:p>
            <a:pPr eaLnBrk="1" hangingPunct="1"/>
            <a:r>
              <a:rPr lang="en-US" altLang="ja-JP" sz="2800" b="0" dirty="0" err="1" smtClean="0">
                <a:ea typeface="ＭＳ Ｐゴシック" pitchFamily="50" charset="-128"/>
              </a:rPr>
              <a:t>Pionic</a:t>
            </a:r>
            <a:r>
              <a:rPr lang="en-US" altLang="ja-JP" sz="2800" b="0" dirty="0" smtClean="0">
                <a:ea typeface="ＭＳ Ｐゴシック" pitchFamily="50" charset="-128"/>
              </a:rPr>
              <a:t> Enhancement in </a:t>
            </a:r>
            <a:r>
              <a:rPr lang="en-US" altLang="ja-JP" sz="2800" b="0" baseline="30000" dirty="0" smtClean="0">
                <a:ea typeface="ＭＳ Ｐゴシック" pitchFamily="50" charset="-128"/>
              </a:rPr>
              <a:t>16</a:t>
            </a:r>
            <a:r>
              <a:rPr lang="en-US" altLang="ja-JP" sz="2800" b="0" dirty="0" smtClean="0">
                <a:ea typeface="ＭＳ Ｐゴシック" pitchFamily="50" charset="-128"/>
              </a:rPr>
              <a:t>O(</a:t>
            </a:r>
            <a:r>
              <a:rPr lang="en-US" altLang="ja-JP" sz="2800" b="0" dirty="0" err="1" smtClean="0">
                <a:ea typeface="ＭＳ Ｐゴシック" pitchFamily="50" charset="-128"/>
              </a:rPr>
              <a:t>p,p</a:t>
            </a:r>
            <a:r>
              <a:rPr lang="en-US" altLang="ja-JP" sz="2800" b="0" dirty="0" smtClean="0">
                <a:ea typeface="ＭＳ Ｐゴシック" pitchFamily="50" charset="-128"/>
              </a:rPr>
              <a:t>’)</a:t>
            </a:r>
            <a:r>
              <a:rPr lang="en-US" altLang="ja-JP" sz="2800" b="0" baseline="30000" dirty="0" smtClean="0">
                <a:ea typeface="ＭＳ Ｐゴシック" pitchFamily="50" charset="-128"/>
              </a:rPr>
              <a:t>16</a:t>
            </a:r>
            <a:r>
              <a:rPr lang="en-US" altLang="ja-JP" sz="2800" b="0" dirty="0" smtClean="0">
                <a:ea typeface="ＭＳ Ｐゴシック" pitchFamily="50" charset="-128"/>
              </a:rPr>
              <a:t>O(0</a:t>
            </a:r>
            <a:r>
              <a:rPr lang="en-US" altLang="ja-JP" sz="2800" b="0" baseline="30000" dirty="0" smtClean="0">
                <a:ea typeface="ＭＳ Ｐゴシック" pitchFamily="50" charset="-128"/>
              </a:rPr>
              <a:t>-</a:t>
            </a:r>
            <a:r>
              <a:rPr lang="en-US" altLang="ja-JP" sz="2800" b="0" dirty="0" smtClean="0">
                <a:ea typeface="ＭＳ Ｐゴシック" pitchFamily="50" charset="-128"/>
              </a:rPr>
              <a:t>,T=1)</a:t>
            </a:r>
          </a:p>
        </p:txBody>
      </p:sp>
      <p:pic>
        <p:nvPicPr>
          <p:cNvPr id="17412" name="Picture 8" descr="fi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2438" y="1211000"/>
            <a:ext cx="3306762" cy="252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11" descr="16o_0m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70550" y="3840163"/>
            <a:ext cx="317023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6940" name="Picture 12" descr="16o_0m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70550" y="3840163"/>
            <a:ext cx="317023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6941" name="Picture 13" descr="16o_0m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70550" y="3840163"/>
            <a:ext cx="317023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テキスト ボックス 8"/>
          <p:cNvSpPr txBox="1"/>
          <p:nvPr/>
        </p:nvSpPr>
        <p:spPr>
          <a:xfrm>
            <a:off x="5070475" y="828474"/>
            <a:ext cx="4073525" cy="3397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altLang="ja-JP" sz="1600" dirty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T.W. et al., PLB 632(2007)485.</a:t>
            </a:r>
            <a:endParaRPr lang="ja-JP" altLang="en-US" sz="1600" dirty="0">
              <a:solidFill>
                <a:srgbClr val="00B0F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6781800" y="2714625"/>
            <a:ext cx="303213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6556375" y="2441575"/>
            <a:ext cx="755650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100" b="1" i="1" dirty="0">
                <a:solidFill>
                  <a:schemeClr val="accent6"/>
                </a:solidFill>
                <a:latin typeface="Comic Sans MS" pitchFamily="66" charset="0"/>
              </a:rPr>
              <a:t>100 </a:t>
            </a:r>
            <a:r>
              <a:rPr lang="en-US" altLang="ja-JP" sz="1100" b="1" i="1" dirty="0" err="1">
                <a:solidFill>
                  <a:schemeClr val="accent6"/>
                </a:solidFill>
                <a:latin typeface="Comic Sans MS" pitchFamily="66" charset="0"/>
              </a:rPr>
              <a:t>keV</a:t>
            </a:r>
            <a:endParaRPr lang="ja-JP" altLang="en-US" sz="1100" b="1" i="1" dirty="0">
              <a:solidFill>
                <a:schemeClr val="accent6"/>
              </a:solidFill>
              <a:latin typeface="Comic Sans MS" pitchFamily="66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648182" y="5613722"/>
            <a:ext cx="4838218" cy="9722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The data supports </a:t>
            </a:r>
            <a:r>
              <a:rPr kumimoji="0" lang="en-US" altLang="ja-JP" dirty="0" err="1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pionic</a:t>
            </a:r>
            <a:r>
              <a:rPr kumimoji="0" lang="en-US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 enhancement </a:t>
            </a:r>
          </a:p>
          <a:p>
            <a:pPr algn="ctr">
              <a:defRPr/>
            </a:pPr>
            <a:r>
              <a:rPr kumimoji="0" lang="en-US" altLang="ja-JP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Signature of precursor for </a:t>
            </a:r>
            <a:r>
              <a:rPr kumimoji="0" lang="en-US" altLang="ja-JP" dirty="0" err="1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pion</a:t>
            </a:r>
            <a:r>
              <a:rPr kumimoji="0" lang="en-US" altLang="ja-JP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 </a:t>
            </a:r>
          </a:p>
          <a:p>
            <a:pPr algn="ctr">
              <a:defRPr/>
            </a:pPr>
            <a:r>
              <a:rPr kumimoji="0" lang="en-US" altLang="ja-JP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condensation in pure </a:t>
            </a:r>
            <a:r>
              <a:rPr kumimoji="0" lang="en-US" altLang="ja-JP" dirty="0" err="1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pionic</a:t>
            </a:r>
            <a:r>
              <a:rPr kumimoji="0" lang="en-US" altLang="ja-JP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 mode</a:t>
            </a:r>
            <a:endParaRPr kumimoji="0" lang="en-US" altLang="ja-JP" dirty="0">
              <a:solidFill>
                <a:schemeClr val="bg2">
                  <a:lumMod val="50000"/>
                </a:schemeClr>
              </a:solidFill>
              <a:latin typeface="ヒラギノ丸ゴ StdN W6" pitchFamily="34" charset="-128"/>
              <a:ea typeface="ヒラギノ丸ゴ StdN W6" pitchFamily="34" charset="-128"/>
              <a:cs typeface="Arial Unicode MS" pitchFamily="50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69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369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369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36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369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369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3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3693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3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3693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36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6626433" y="2529444"/>
            <a:ext cx="2446317" cy="2291938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3358738" y="781794"/>
            <a:ext cx="3220192" cy="3018311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3356758" y="3835731"/>
            <a:ext cx="3220192" cy="3022270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482" name="タイトル 1"/>
          <p:cNvSpPr>
            <a:spLocks noGrp="1"/>
          </p:cNvSpPr>
          <p:nvPr>
            <p:ph type="title"/>
          </p:nvPr>
        </p:nvSpPr>
        <p:spPr>
          <a:xfrm>
            <a:off x="534390" y="185863"/>
            <a:ext cx="8609609" cy="508000"/>
          </a:xfrm>
        </p:spPr>
        <p:txBody>
          <a:bodyPr/>
          <a:lstStyle/>
          <a:p>
            <a:r>
              <a:rPr lang="en-US" altLang="ja-JP" sz="2800" b="0" dirty="0" err="1" smtClean="0">
                <a:ea typeface="ＭＳ Ｐゴシック" pitchFamily="50" charset="-128"/>
              </a:rPr>
              <a:t>Pionic</a:t>
            </a:r>
            <a:r>
              <a:rPr lang="en-US" altLang="ja-JP" sz="2800" b="0" dirty="0" smtClean="0">
                <a:ea typeface="ＭＳ Ｐゴシック" pitchFamily="50" charset="-128"/>
              </a:rPr>
              <a:t> Enhancement in </a:t>
            </a:r>
            <a:r>
              <a:rPr lang="en-US" altLang="ja-JP" sz="2800" b="0" baseline="30000" dirty="0" smtClean="0">
                <a:ea typeface="ＭＳ Ｐゴシック" pitchFamily="50" charset="-128"/>
              </a:rPr>
              <a:t>12</a:t>
            </a:r>
            <a:r>
              <a:rPr lang="en-US" altLang="ja-JP" sz="2800" b="0" dirty="0" smtClean="0">
                <a:ea typeface="ＭＳ Ｐゴシック" pitchFamily="50" charset="-128"/>
              </a:rPr>
              <a:t>C(</a:t>
            </a:r>
            <a:r>
              <a:rPr lang="en-US" altLang="ja-JP" sz="2800" b="0" dirty="0" err="1" smtClean="0">
                <a:ea typeface="ＭＳ Ｐゴシック" pitchFamily="50" charset="-128"/>
              </a:rPr>
              <a:t>p,n</a:t>
            </a:r>
            <a:r>
              <a:rPr lang="en-US" altLang="ja-JP" sz="2800" b="0" dirty="0" smtClean="0">
                <a:ea typeface="ＭＳ Ｐゴシック" pitchFamily="50" charset="-128"/>
              </a:rPr>
              <a:t>)</a:t>
            </a:r>
            <a:r>
              <a:rPr lang="en-US" altLang="ja-JP" sz="2800" b="0" baseline="30000" dirty="0" smtClean="0">
                <a:ea typeface="ＭＳ Ｐゴシック" pitchFamily="50" charset="-128"/>
              </a:rPr>
              <a:t>12</a:t>
            </a:r>
            <a:r>
              <a:rPr lang="en-US" altLang="ja-JP" sz="2800" b="0" dirty="0" smtClean="0">
                <a:ea typeface="ＭＳ Ｐゴシック" pitchFamily="50" charset="-128"/>
              </a:rPr>
              <a:t>N(1</a:t>
            </a:r>
            <a:r>
              <a:rPr lang="en-US" altLang="ja-JP" sz="2800" b="0" baseline="30000" dirty="0" smtClean="0">
                <a:ea typeface="ＭＳ Ｐゴシック" pitchFamily="50" charset="-128"/>
              </a:rPr>
              <a:t>+</a:t>
            </a:r>
            <a:r>
              <a:rPr lang="en-US" altLang="ja-JP" sz="2800" b="0" dirty="0" smtClean="0">
                <a:ea typeface="ＭＳ Ｐゴシック" pitchFamily="50" charset="-128"/>
              </a:rPr>
              <a:t>,T=1)</a:t>
            </a:r>
            <a:endParaRPr lang="ja-JP" altLang="en-US" sz="2800" b="0" dirty="0" smtClean="0">
              <a:ea typeface="ＭＳ Ｐゴシック" pitchFamily="50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08750" y="1198563"/>
            <a:ext cx="3341688" cy="565943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ja-JP" sz="1600" b="1" dirty="0" smtClean="0"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Polarized cross section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1600" b="1" i="1" dirty="0" err="1" smtClean="0">
                <a:cs typeface="Times New Roman" pitchFamily="18" charset="0"/>
              </a:rPr>
              <a:t>ID</a:t>
            </a:r>
            <a:r>
              <a:rPr lang="en-US" altLang="ja-JP" sz="1600" b="1" i="1" baseline="-25000" dirty="0" err="1" smtClean="0">
                <a:cs typeface="Times New Roman" pitchFamily="18" charset="0"/>
              </a:rPr>
              <a:t>q</a:t>
            </a:r>
            <a:r>
              <a:rPr lang="en-US" altLang="ja-JP" sz="1600" b="1" i="1" dirty="0" smtClean="0">
                <a:cs typeface="Times New Roman" pitchFamily="18" charset="0"/>
              </a:rPr>
              <a:t> = KN </a:t>
            </a:r>
            <a:r>
              <a:rPr lang="en-US" altLang="ja-JP" sz="1600" b="1" i="1" dirty="0" smtClean="0">
                <a:solidFill>
                  <a:schemeClr val="accent2"/>
                </a:solidFill>
                <a:cs typeface="Times New Roman" pitchFamily="18" charset="0"/>
              </a:rPr>
              <a:t>|E|</a:t>
            </a:r>
            <a:r>
              <a:rPr lang="en-US" altLang="ja-JP" sz="1600" b="1" i="1" baseline="30000" dirty="0" smtClean="0">
                <a:solidFill>
                  <a:schemeClr val="accent2"/>
                </a:solidFill>
                <a:cs typeface="Times New Roman" pitchFamily="18" charset="0"/>
              </a:rPr>
              <a:t>2</a:t>
            </a:r>
            <a:r>
              <a:rPr lang="en-US" altLang="ja-JP" sz="1600" b="1" i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altLang="ja-JP" sz="1600" b="1" i="1" dirty="0" err="1" smtClean="0">
                <a:cs typeface="Times New Roman" pitchFamily="18" charset="0"/>
              </a:rPr>
              <a:t>R</a:t>
            </a:r>
            <a:r>
              <a:rPr lang="en-US" altLang="ja-JP" sz="1600" b="1" i="1" baseline="-25000" dirty="0" err="1" smtClean="0">
                <a:cs typeface="Times New Roman" pitchFamily="18" charset="0"/>
              </a:rPr>
              <a:t>q</a:t>
            </a:r>
            <a:endParaRPr lang="en-US" altLang="ja-JP" sz="1600" b="1" i="1" baseline="-25000" dirty="0" smtClean="0"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ja-JP" sz="1600" b="1" i="1" dirty="0" err="1" smtClean="0">
                <a:cs typeface="Times New Roman" pitchFamily="18" charset="0"/>
              </a:rPr>
              <a:t>ID</a:t>
            </a:r>
            <a:r>
              <a:rPr lang="en-US" altLang="ja-JP" sz="1600" b="1" i="1" baseline="-25000" dirty="0" err="1" smtClean="0">
                <a:cs typeface="Times New Roman" pitchFamily="18" charset="0"/>
              </a:rPr>
              <a:t>p</a:t>
            </a:r>
            <a:r>
              <a:rPr lang="en-US" altLang="ja-JP" sz="1600" b="1" i="1" dirty="0" smtClean="0">
                <a:cs typeface="Times New Roman" pitchFamily="18" charset="0"/>
              </a:rPr>
              <a:t> = KN </a:t>
            </a:r>
            <a:r>
              <a:rPr lang="en-US" altLang="ja-JP" sz="1600" b="1" i="1" dirty="0" smtClean="0">
                <a:solidFill>
                  <a:srgbClr val="00B0F0"/>
                </a:solidFill>
                <a:cs typeface="Times New Roman" pitchFamily="18" charset="0"/>
              </a:rPr>
              <a:t>|F|</a:t>
            </a:r>
            <a:r>
              <a:rPr lang="en-US" altLang="ja-JP" sz="1600" b="1" i="1" baseline="30000" dirty="0" smtClean="0">
                <a:solidFill>
                  <a:srgbClr val="00B0F0"/>
                </a:solidFill>
                <a:cs typeface="Times New Roman" pitchFamily="18" charset="0"/>
              </a:rPr>
              <a:t>2</a:t>
            </a:r>
            <a:r>
              <a:rPr lang="en-US" altLang="ja-JP" sz="1600" b="1" i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altLang="ja-JP" sz="1600" b="1" i="1" dirty="0" err="1" smtClean="0">
                <a:cs typeface="Times New Roman" pitchFamily="18" charset="0"/>
              </a:rPr>
              <a:t>R</a:t>
            </a:r>
            <a:r>
              <a:rPr lang="en-US" altLang="ja-JP" sz="1600" b="1" i="1" baseline="-25000" dirty="0" err="1" smtClean="0">
                <a:cs typeface="Times New Roman" pitchFamily="18" charset="0"/>
              </a:rPr>
              <a:t>p</a:t>
            </a:r>
            <a:endParaRPr lang="en-US" altLang="ja-JP" sz="1600" b="1" i="1" baseline="-25000" dirty="0" smtClean="0"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ja-JP" sz="1600" b="1" i="1" baseline="-25000" dirty="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ja-JP" sz="1600" b="1" dirty="0" smtClean="0">
              <a:latin typeface="ヒラギノ丸ゴ StdN W6" pitchFamily="34" charset="-128"/>
              <a:ea typeface="ヒラギノ丸ゴ StdN W6" pitchFamily="34" charset="-128"/>
              <a:cs typeface="Arial Unicode MS" pitchFamily="50" charset="-128"/>
            </a:endParaRPr>
          </a:p>
          <a:p>
            <a:pPr eaLnBrk="1" hangingPunct="1">
              <a:lnSpc>
                <a:spcPct val="90000"/>
              </a:lnSpc>
            </a:pPr>
            <a:endParaRPr lang="en-US" altLang="ja-JP" sz="1600" b="1" dirty="0" smtClean="0">
              <a:latin typeface="ヒラギノ丸ゴ StdN W6" pitchFamily="34" charset="-128"/>
              <a:ea typeface="ヒラギノ丸ゴ StdN W6" pitchFamily="34" charset="-128"/>
              <a:cs typeface="Arial Unicode MS" pitchFamily="50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ja-JP" sz="1600" b="1" dirty="0" smtClean="0"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Comparison with </a:t>
            </a:r>
            <a:r>
              <a:rPr lang="en-US" altLang="ja-JP" sz="1600" b="1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Free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1600" dirty="0" smtClean="0">
                <a:solidFill>
                  <a:srgbClr val="FFFF00"/>
                </a:solidFill>
                <a:cs typeface="Arial Unicode MS" pitchFamily="50" charset="-128"/>
              </a:rPr>
              <a:t>Significant enhancement</a:t>
            </a:r>
          </a:p>
          <a:p>
            <a:pPr lvl="1" eaLnBrk="1" hangingPunct="1">
              <a:lnSpc>
                <a:spcPct val="90000"/>
              </a:lnSpc>
            </a:pPr>
            <a:endParaRPr lang="en-US" altLang="ja-JP" sz="1600" dirty="0" smtClean="0">
              <a:solidFill>
                <a:srgbClr val="FFFF00"/>
              </a:solidFill>
              <a:cs typeface="Arial Unicode MS" pitchFamily="50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ja-JP" sz="1600" b="1" dirty="0" smtClean="0"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Comparison with </a:t>
            </a:r>
            <a:r>
              <a:rPr lang="en-US" altLang="ja-JP" sz="1600" b="1" dirty="0" smtClean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RPA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1600" dirty="0" smtClean="0">
                <a:cs typeface="Arial Unicode MS" pitchFamily="50" charset="-128"/>
              </a:rPr>
              <a:t>g’s are the same as </a:t>
            </a:r>
            <a:br>
              <a:rPr lang="en-US" altLang="ja-JP" sz="1600" dirty="0" smtClean="0">
                <a:cs typeface="Arial Unicode MS" pitchFamily="50" charset="-128"/>
              </a:rPr>
            </a:br>
            <a:r>
              <a:rPr lang="en-US" altLang="ja-JP" sz="1600" dirty="0" smtClean="0">
                <a:cs typeface="Arial Unicode MS" pitchFamily="50" charset="-128"/>
              </a:rPr>
              <a:t>those in QES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ja-JP" sz="1600" b="1" dirty="0" smtClean="0">
                <a:cs typeface="Arial Unicode MS" pitchFamily="50" charset="-128"/>
              </a:rPr>
              <a:t>Parameter-free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1600" b="1" dirty="0" smtClean="0">
                <a:solidFill>
                  <a:srgbClr val="FFC000"/>
                </a:solidFill>
                <a:cs typeface="Arial Unicode MS" pitchFamily="50" charset="-128"/>
              </a:rPr>
              <a:t>Predict </a:t>
            </a:r>
            <a:br>
              <a:rPr lang="en-US" altLang="ja-JP" sz="1600" b="1" dirty="0" smtClean="0">
                <a:solidFill>
                  <a:srgbClr val="FFC000"/>
                </a:solidFill>
                <a:cs typeface="Arial Unicode MS" pitchFamily="50" charset="-128"/>
              </a:rPr>
            </a:br>
            <a:r>
              <a:rPr lang="en-US" altLang="ja-JP" sz="1600" b="1" dirty="0" smtClean="0">
                <a:solidFill>
                  <a:srgbClr val="FFC000"/>
                </a:solidFill>
                <a:cs typeface="Arial Unicode MS" pitchFamily="50" charset="-128"/>
              </a:rPr>
              <a:t>enhancement of </a:t>
            </a:r>
            <a:br>
              <a:rPr lang="en-US" altLang="ja-JP" sz="1600" b="1" dirty="0" smtClean="0">
                <a:solidFill>
                  <a:srgbClr val="FFC000"/>
                </a:solidFill>
                <a:cs typeface="Arial Unicode MS" pitchFamily="50" charset="-128"/>
              </a:rPr>
            </a:br>
            <a:r>
              <a:rPr lang="en-US" altLang="ja-JP" sz="1600" b="1" dirty="0" smtClean="0">
                <a:solidFill>
                  <a:srgbClr val="FFC000"/>
                </a:solidFill>
                <a:cs typeface="Arial Unicode MS" pitchFamily="50" charset="-128"/>
              </a:rPr>
              <a:t>the 3</a:t>
            </a:r>
            <a:r>
              <a:rPr lang="en-US" altLang="ja-JP" sz="1600" b="1" baseline="30000" dirty="0" smtClean="0">
                <a:solidFill>
                  <a:srgbClr val="FFC000"/>
                </a:solidFill>
                <a:cs typeface="Arial Unicode MS" pitchFamily="50" charset="-128"/>
              </a:rPr>
              <a:t>rd</a:t>
            </a:r>
            <a:r>
              <a:rPr lang="en-US" altLang="ja-JP" sz="1600" b="1" dirty="0" smtClean="0">
                <a:solidFill>
                  <a:srgbClr val="FFC000"/>
                </a:solidFill>
                <a:cs typeface="Arial Unicode MS" pitchFamily="50" charset="-128"/>
              </a:rPr>
              <a:t> peak</a:t>
            </a:r>
            <a:endParaRPr lang="en-US" altLang="ja-JP" sz="1600" dirty="0" smtClean="0">
              <a:solidFill>
                <a:srgbClr val="FFC000"/>
              </a:solidFill>
              <a:cs typeface="Arial Unicode MS" pitchFamily="50" charset="-128"/>
            </a:endParaRPr>
          </a:p>
          <a:p>
            <a:endParaRPr lang="ja-JP" altLang="en-US" sz="1600" dirty="0" smtClean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20484" name="Picture 4" descr="C:\Users\wakasa2\Desktop\e256_cs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4075" y="815400"/>
            <a:ext cx="3179763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5" name="Picture 5" descr="C:\Users\wakasa2\Desktop\e256_cs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94075" y="815400"/>
            <a:ext cx="3179763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6" name="Picture 6" descr="C:\Users\wakasa2\Desktop\e256_cs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94075" y="815400"/>
            <a:ext cx="3179763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 descr="C:\Users\wakasa2\Desktop\e256_idq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89313" y="3863975"/>
            <a:ext cx="3178175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9" name="Picture 9" descr="C:\Users\wakasa2\Desktop\e256_idq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89313" y="3863975"/>
            <a:ext cx="3178175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3836988" y="809625"/>
            <a:ext cx="5307012" cy="584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altLang="ja-JP" sz="1600" dirty="0" err="1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M.Dozono</a:t>
            </a:r>
            <a:r>
              <a:rPr lang="en-US" altLang="ja-JP" sz="16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, T.W., </a:t>
            </a:r>
            <a:r>
              <a:rPr lang="en-US" altLang="ja-JP" sz="1600" dirty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et al.,</a:t>
            </a:r>
          </a:p>
          <a:p>
            <a:pPr algn="r">
              <a:defRPr/>
            </a:pPr>
            <a:r>
              <a:rPr lang="en-US" altLang="ja-JP" sz="1600" dirty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 PLB 656(2007)38.</a:t>
            </a:r>
            <a:endParaRPr lang="ja-JP" altLang="en-US" sz="1600" dirty="0">
              <a:solidFill>
                <a:srgbClr val="00B0F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8" name="左カーブ矢印 17"/>
          <p:cNvSpPr/>
          <p:nvPr/>
        </p:nvSpPr>
        <p:spPr bwMode="auto">
          <a:xfrm>
            <a:off x="6669088" y="2088776"/>
            <a:ext cx="1323975" cy="3538912"/>
          </a:xfrm>
          <a:prstGeom prst="curvedLef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r">
              <a:defRPr/>
            </a:pPr>
            <a:endParaRPr kumimoji="0" lang="ja-JP" altLang="en-US" sz="1800">
              <a:solidFill>
                <a:schemeClr val="tx1"/>
              </a:solidFill>
            </a:endParaRPr>
          </a:p>
        </p:txBody>
      </p:sp>
      <p:pic>
        <p:nvPicPr>
          <p:cNvPr id="20493" name="Picture 8" descr="C:\Users\wakasa2\Desktop\vef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2646363"/>
            <a:ext cx="2309813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497" name="直線矢印コネクタ 20"/>
          <p:cNvCxnSpPr>
            <a:cxnSpLocks noChangeShapeType="1"/>
          </p:cNvCxnSpPr>
          <p:nvPr/>
        </p:nvCxnSpPr>
        <p:spPr bwMode="auto">
          <a:xfrm rot="5400000">
            <a:off x="7330281" y="3642519"/>
            <a:ext cx="441325" cy="1588"/>
          </a:xfrm>
          <a:prstGeom prst="straightConnector1">
            <a:avLst/>
          </a:prstGeom>
          <a:noFill/>
          <a:ln w="38100" algn="ctr">
            <a:solidFill>
              <a:srgbClr val="FF3399"/>
            </a:solidFill>
            <a:round/>
            <a:headEnd/>
            <a:tailEnd type="arrow" w="med" len="med"/>
          </a:ln>
        </p:spPr>
      </p:cxnSp>
      <p:cxnSp>
        <p:nvCxnSpPr>
          <p:cNvPr id="20498" name="直線矢印コネクタ 21"/>
          <p:cNvCxnSpPr>
            <a:cxnSpLocks noChangeShapeType="1"/>
          </p:cNvCxnSpPr>
          <p:nvPr/>
        </p:nvCxnSpPr>
        <p:spPr bwMode="auto">
          <a:xfrm rot="5400000">
            <a:off x="4393406" y="4661694"/>
            <a:ext cx="441325" cy="1588"/>
          </a:xfrm>
          <a:prstGeom prst="straightConnector1">
            <a:avLst/>
          </a:prstGeom>
          <a:noFill/>
          <a:ln w="38100" algn="ctr">
            <a:solidFill>
              <a:srgbClr val="FF3399"/>
            </a:solidFill>
            <a:round/>
            <a:headEnd/>
            <a:tailEnd type="arrow" w="med" len="med"/>
          </a:ln>
        </p:spPr>
      </p:cxnSp>
      <p:sp>
        <p:nvSpPr>
          <p:cNvPr id="22" name="正方形/長方形 21"/>
          <p:cNvSpPr/>
          <p:nvPr/>
        </p:nvSpPr>
        <p:spPr>
          <a:xfrm>
            <a:off x="451264" y="2042555"/>
            <a:ext cx="2873827" cy="53438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Separation of </a:t>
            </a:r>
            <a:r>
              <a:rPr lang="en-US" altLang="ja-JP" sz="1600" b="1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π/ρ</a:t>
            </a:r>
            <a:r>
              <a:rPr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-mode</a:t>
            </a:r>
            <a:br>
              <a:rPr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</a:br>
            <a:r>
              <a:rPr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rPr>
              <a:t>with PTO is reliable</a:t>
            </a:r>
            <a:endParaRPr lang="ja-JP" altLang="en-US" sz="1600" dirty="0">
              <a:solidFill>
                <a:schemeClr val="bg2">
                  <a:lumMod val="50000"/>
                </a:schemeClr>
              </a:solidFill>
              <a:latin typeface="ヒラギノ丸ゴ StdN W6" pitchFamily="34" charset="-128"/>
              <a:ea typeface="ヒラギノ丸ゴ StdN W6" pitchFamily="34" charset="-128"/>
              <a:cs typeface="Arial Unicode MS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521385" y="3998262"/>
            <a:ext cx="105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l-GR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π</a:t>
            </a:r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-mode</a:t>
            </a:r>
            <a:endParaRPr kumimoji="1" lang="ja-JP" altLang="en-US" sz="16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709644" y="2814921"/>
            <a:ext cx="105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ρ-mode</a:t>
            </a:r>
            <a:endParaRPr kumimoji="1" lang="ja-JP" altLang="en-US" sz="16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772838" y="1389529"/>
            <a:ext cx="2371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FFFF00"/>
                </a:solidFill>
                <a:latin typeface="ヒラギノ丸ゴ StdN W6" pitchFamily="34" charset="-128"/>
                <a:ea typeface="ヒラギノ丸ゴ StdN W6" pitchFamily="34" charset="-128"/>
              </a:rPr>
              <a:t>Extract </a:t>
            </a:r>
          </a:p>
          <a:p>
            <a:r>
              <a:rPr kumimoji="1" lang="en-US" altLang="ja-JP" sz="1600" dirty="0" smtClean="0">
                <a:solidFill>
                  <a:srgbClr val="FFFF00"/>
                </a:solidFill>
                <a:latin typeface="ヒラギノ丸ゴ StdN W6" pitchFamily="34" charset="-128"/>
                <a:ea typeface="ヒラギノ丸ゴ StdN W6" pitchFamily="34" charset="-128"/>
              </a:rPr>
              <a:t>Spin-longitudinal (π)</a:t>
            </a:r>
          </a:p>
          <a:p>
            <a:r>
              <a:rPr lang="en-US" altLang="ja-JP" sz="1600" dirty="0" smtClean="0">
                <a:solidFill>
                  <a:srgbClr val="FFFF00"/>
                </a:solidFill>
                <a:latin typeface="ヒラギノ丸ゴ StdN W6" pitchFamily="34" charset="-128"/>
                <a:ea typeface="ヒラギノ丸ゴ StdN W6" pitchFamily="34" charset="-128"/>
              </a:rPr>
              <a:t>with PTO</a:t>
            </a:r>
            <a:endParaRPr kumimoji="1" lang="ja-JP" altLang="en-US" sz="1600" dirty="0">
              <a:solidFill>
                <a:srgbClr val="FFFF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grpSp>
        <p:nvGrpSpPr>
          <p:cNvPr id="27" name="グループ化 26"/>
          <p:cNvGrpSpPr/>
          <p:nvPr/>
        </p:nvGrpSpPr>
        <p:grpSpPr>
          <a:xfrm>
            <a:off x="463138" y="3863975"/>
            <a:ext cx="6104350" cy="2946400"/>
            <a:chOff x="463138" y="3863975"/>
            <a:chExt cx="6104350" cy="2946400"/>
          </a:xfrm>
        </p:grpSpPr>
        <p:pic>
          <p:nvPicPr>
            <p:cNvPr id="153610" name="Picture 10" descr="C:\Users\wakasa2\Desktop\e256_idq3.jp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389313" y="3863975"/>
              <a:ext cx="3178175" cy="294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正方形/長方形 22"/>
            <p:cNvSpPr/>
            <p:nvPr/>
          </p:nvSpPr>
          <p:spPr>
            <a:xfrm>
              <a:off x="463138" y="5700157"/>
              <a:ext cx="2826327" cy="950022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kumimoji="0" lang="en-US" altLang="ja-JP" sz="1600" dirty="0" smtClean="0">
                  <a:solidFill>
                    <a:schemeClr val="bg1"/>
                  </a:solidFill>
                  <a:latin typeface="ヒラギノ丸ゴ StdN W6" pitchFamily="34" charset="-128"/>
                  <a:ea typeface="ヒラギノ丸ゴ StdN W6" pitchFamily="34" charset="-128"/>
                  <a:cs typeface="Arial Unicode MS" pitchFamily="50" charset="-128"/>
                </a:rPr>
                <a:t>This data ALSO supports </a:t>
              </a:r>
            </a:p>
            <a:p>
              <a:pPr algn="ctr">
                <a:defRPr/>
              </a:pPr>
              <a:r>
                <a:rPr kumimoji="0" lang="en-US" altLang="ja-JP" sz="1600" dirty="0" err="1" smtClean="0">
                  <a:solidFill>
                    <a:schemeClr val="bg1"/>
                  </a:solidFill>
                  <a:latin typeface="ヒラギノ丸ゴ StdN W6" pitchFamily="34" charset="-128"/>
                  <a:ea typeface="ヒラギノ丸ゴ StdN W6" pitchFamily="34" charset="-128"/>
                  <a:cs typeface="Arial Unicode MS" pitchFamily="50" charset="-128"/>
                </a:rPr>
                <a:t>pionic</a:t>
              </a:r>
              <a:r>
                <a:rPr kumimoji="0" lang="en-US" altLang="ja-JP" sz="1600" dirty="0" smtClean="0">
                  <a:solidFill>
                    <a:schemeClr val="bg1"/>
                  </a:solidFill>
                  <a:latin typeface="ヒラギノ丸ゴ StdN W6" pitchFamily="34" charset="-128"/>
                  <a:ea typeface="ヒラギノ丸ゴ StdN W6" pitchFamily="34" charset="-128"/>
                  <a:cs typeface="Arial Unicode MS" pitchFamily="50" charset="-128"/>
                </a:rPr>
                <a:t> enhancement </a:t>
              </a:r>
            </a:p>
            <a:p>
              <a:pPr algn="ctr">
                <a:defRPr/>
              </a:pPr>
              <a:r>
                <a:rPr kumimoji="0" lang="ja-JP" altLang="en-US" sz="1600" dirty="0" smtClean="0">
                  <a:solidFill>
                    <a:srgbClr val="FF0000"/>
                  </a:solidFill>
                  <a:latin typeface="ヒラギノ丸ゴ StdN W6" pitchFamily="34" charset="-128"/>
                  <a:ea typeface="ヒラギノ丸ゴ StdN W6" pitchFamily="34" charset="-128"/>
                  <a:cs typeface="Arial Unicode MS" pitchFamily="50" charset="-128"/>
                </a:rPr>
                <a:t>⇒ </a:t>
              </a:r>
              <a:r>
                <a:rPr kumimoji="0" lang="en-US" altLang="ja-JP" sz="1600" dirty="0" smtClean="0">
                  <a:solidFill>
                    <a:srgbClr val="FF0000"/>
                  </a:solidFill>
                  <a:latin typeface="ヒラギノ丸ゴ StdN W6" pitchFamily="34" charset="-128"/>
                  <a:ea typeface="ヒラギノ丸ゴ StdN W6" pitchFamily="34" charset="-128"/>
                  <a:cs typeface="Arial Unicode MS" pitchFamily="50" charset="-128"/>
                </a:rPr>
                <a:t>What about  ρ-mode?</a:t>
              </a:r>
              <a:endParaRPr kumimoji="0" lang="ja-JP" altLang="en-US" sz="1600" dirty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  <a:cs typeface="Arial Unicode MS" pitchFamily="50" charset="-128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3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3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0" dirty="0" smtClean="0"/>
              <a:t>Contents</a:t>
            </a:r>
            <a:endParaRPr kumimoji="1" lang="ja-JP" altLang="en-US" b="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33400" y="865800"/>
            <a:ext cx="8458200" cy="5676900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C000"/>
                </a:solidFill>
              </a:rPr>
              <a:t>Three-nucleon force effects in few body systems</a:t>
            </a:r>
          </a:p>
          <a:p>
            <a:pPr lvl="1"/>
            <a:r>
              <a:rPr lang="en-US" altLang="ja-JP" sz="2000" dirty="0" smtClean="0"/>
              <a:t>Clear signature of three nucleon forces</a:t>
            </a:r>
          </a:p>
          <a:p>
            <a:pPr lvl="1"/>
            <a:r>
              <a:rPr lang="en-US" altLang="ja-JP" sz="2000" dirty="0" smtClean="0"/>
              <a:t>Defects in spin-dependence</a:t>
            </a:r>
          </a:p>
          <a:p>
            <a:pPr lvl="1"/>
            <a:endParaRPr kumimoji="1" lang="en-US" altLang="ja-JP" dirty="0" smtClean="0"/>
          </a:p>
          <a:p>
            <a:r>
              <a:rPr lang="en-US" altLang="ja-JP" dirty="0" err="1" smtClean="0">
                <a:solidFill>
                  <a:srgbClr val="FFC000"/>
                </a:solidFill>
              </a:rPr>
              <a:t>Pionic</a:t>
            </a:r>
            <a:r>
              <a:rPr lang="en-US" altLang="ja-JP" dirty="0" smtClean="0">
                <a:solidFill>
                  <a:srgbClr val="FFC000"/>
                </a:solidFill>
              </a:rPr>
              <a:t> correlations in spin and </a:t>
            </a:r>
            <a:r>
              <a:rPr lang="en-US" altLang="ja-JP" dirty="0" err="1" smtClean="0">
                <a:solidFill>
                  <a:srgbClr val="FFC000"/>
                </a:solidFill>
              </a:rPr>
              <a:t>isospin</a:t>
            </a:r>
            <a:r>
              <a:rPr lang="en-US" altLang="ja-JP" dirty="0" smtClean="0">
                <a:solidFill>
                  <a:srgbClr val="FFC000"/>
                </a:solidFill>
              </a:rPr>
              <a:t> responses</a:t>
            </a:r>
          </a:p>
          <a:p>
            <a:pPr lvl="1"/>
            <a:r>
              <a:rPr kumimoji="1" lang="en-US" altLang="ja-JP" sz="2000" dirty="0" smtClean="0"/>
              <a:t>Precursor of </a:t>
            </a:r>
            <a:r>
              <a:rPr kumimoji="1" lang="en-US" altLang="ja-JP" sz="2000" dirty="0" err="1" smtClean="0"/>
              <a:t>pion</a:t>
            </a:r>
            <a:r>
              <a:rPr kumimoji="1" lang="en-US" altLang="ja-JP" sz="2000" dirty="0" smtClean="0"/>
              <a:t> condensation</a:t>
            </a:r>
          </a:p>
          <a:p>
            <a:pPr lvl="1"/>
            <a:r>
              <a:rPr lang="en-US" altLang="ja-JP" sz="2000" dirty="0" smtClean="0"/>
              <a:t>Short-range tensor correlation effects</a:t>
            </a:r>
          </a:p>
          <a:p>
            <a:pPr lvl="1"/>
            <a:endParaRPr kumimoji="1" lang="en-US" altLang="ja-JP" dirty="0" smtClean="0"/>
          </a:p>
          <a:p>
            <a:r>
              <a:rPr lang="en-US" altLang="ja-JP" dirty="0" smtClean="0">
                <a:solidFill>
                  <a:srgbClr val="FFC000"/>
                </a:solidFill>
              </a:rPr>
              <a:t>Gamow-Teller and Spin-Dipole Strengths</a:t>
            </a:r>
          </a:p>
          <a:p>
            <a:pPr lvl="1"/>
            <a:r>
              <a:rPr kumimoji="1" lang="en-US" altLang="ja-JP" sz="2000" dirty="0" smtClean="0"/>
              <a:t>Tensor force effects </a:t>
            </a:r>
          </a:p>
          <a:p>
            <a:pPr lvl="1"/>
            <a:r>
              <a:rPr lang="en-US" altLang="ja-JP" sz="2000" dirty="0" smtClean="0"/>
              <a:t>Information on 2β-decay matrix elements</a:t>
            </a: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50797" y="5591503"/>
            <a:ext cx="8054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FFFF00"/>
                </a:solidFill>
                <a:latin typeface="ヒラギノ丸ゴ StdN W6" pitchFamily="34" charset="-128"/>
                <a:ea typeface="ヒラギノ丸ゴ StdN W6" pitchFamily="34" charset="-128"/>
              </a:rPr>
              <a:t>Emphasis on recent experimental data from RCNP, RIKEN, and KVI</a:t>
            </a:r>
          </a:p>
          <a:p>
            <a:pPr algn="ctr"/>
            <a:r>
              <a:rPr kumimoji="1" lang="en-US" altLang="ja-JP" dirty="0" smtClean="0">
                <a:latin typeface="ヒラギノ丸ゴ StdN W6" pitchFamily="34" charset="-128"/>
                <a:ea typeface="ヒラギノ丸ゴ StdN W6" pitchFamily="34" charset="-128"/>
              </a:rPr>
              <a:t>(Mainly polarization observables)</a:t>
            </a:r>
            <a:endParaRPr kumimoji="1" lang="ja-JP" altLang="en-US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4859383" y="1254034"/>
            <a:ext cx="4206238" cy="5525588"/>
          </a:xfrm>
          <a:prstGeom prst="rect">
            <a:avLst/>
          </a:prstGeom>
          <a:solidFill>
            <a:schemeClr val="tx1"/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800" dirty="0" smtClean="0"/>
              <a:t>Nuclear Correlations in </a:t>
            </a:r>
            <a:r>
              <a:rPr kumimoji="1" lang="en-US" altLang="ja-JP" sz="2800" baseline="30000" dirty="0" smtClean="0"/>
              <a:t>12</a:t>
            </a:r>
            <a:r>
              <a:rPr kumimoji="1" lang="en-US" altLang="ja-JP" sz="2800" dirty="0" smtClean="0"/>
              <a:t>C(</a:t>
            </a:r>
            <a:r>
              <a:rPr kumimoji="1" lang="en-US" altLang="ja-JP" sz="2800" dirty="0" err="1" smtClean="0"/>
              <a:t>p,n</a:t>
            </a:r>
            <a:r>
              <a:rPr kumimoji="1" lang="en-US" altLang="ja-JP" sz="2800" dirty="0" smtClean="0"/>
              <a:t>)</a:t>
            </a:r>
            <a:r>
              <a:rPr kumimoji="1" lang="en-US" altLang="ja-JP" sz="2800" baseline="30000" dirty="0" smtClean="0"/>
              <a:t>12</a:t>
            </a:r>
            <a:r>
              <a:rPr kumimoji="1" lang="en-US" altLang="ja-JP" sz="2800" dirty="0" smtClean="0"/>
              <a:t>N(1</a:t>
            </a:r>
            <a:r>
              <a:rPr kumimoji="1" lang="en-US" altLang="ja-JP" sz="2800" baseline="30000" dirty="0" smtClean="0"/>
              <a:t>+</a:t>
            </a:r>
            <a:r>
              <a:rPr kumimoji="1" lang="en-US" altLang="ja-JP" sz="2800" dirty="0" smtClean="0"/>
              <a:t>)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46046" y="1020332"/>
            <a:ext cx="8458200" cy="5676900"/>
          </a:xfrm>
        </p:spPr>
        <p:txBody>
          <a:bodyPr>
            <a:normAutofit/>
          </a:bodyPr>
          <a:lstStyle/>
          <a:p>
            <a:r>
              <a:rPr kumimoji="1" lang="en-US" altLang="ja-JP" sz="1800" dirty="0" smtClean="0"/>
              <a:t>Theoretical prediction</a:t>
            </a:r>
          </a:p>
          <a:p>
            <a:pPr lvl="1"/>
            <a:r>
              <a:rPr lang="en-US" altLang="ja-JP" sz="1600" dirty="0" smtClean="0">
                <a:solidFill>
                  <a:srgbClr val="00B0F0"/>
                </a:solidFill>
              </a:rPr>
              <a:t>Blue : w/o correlations</a:t>
            </a:r>
          </a:p>
          <a:p>
            <a:pPr lvl="1"/>
            <a:r>
              <a:rPr kumimoji="1" lang="en-US" altLang="ja-JP" sz="1600" dirty="0" smtClean="0">
                <a:solidFill>
                  <a:schemeClr val="accent2"/>
                </a:solidFill>
              </a:rPr>
              <a:t>Red : w/ correlations</a:t>
            </a:r>
          </a:p>
          <a:p>
            <a:pPr lvl="2"/>
            <a:r>
              <a:rPr kumimoji="1" lang="en-US" altLang="ja-JP" sz="1600" dirty="0" smtClean="0"/>
              <a:t> </a:t>
            </a:r>
            <a:r>
              <a:rPr lang="en-US" altLang="ja-JP" sz="1600" dirty="0" smtClean="0"/>
              <a:t>B(GT) is normalized at </a:t>
            </a:r>
            <a:r>
              <a:rPr lang="en-US" altLang="ja-JP" sz="1600" i="1" dirty="0" smtClean="0"/>
              <a:t>q</a:t>
            </a:r>
            <a:r>
              <a:rPr lang="en-US" altLang="ja-JP" sz="1600" dirty="0" smtClean="0"/>
              <a:t>=0</a:t>
            </a:r>
            <a:br>
              <a:rPr lang="en-US" altLang="ja-JP" sz="1600" dirty="0" smtClean="0"/>
            </a:br>
            <a:r>
              <a:rPr lang="ja-JP" altLang="en-US" sz="1600" dirty="0" smtClean="0">
                <a:solidFill>
                  <a:srgbClr val="FFFF00"/>
                </a:solidFill>
              </a:rPr>
              <a:t>→ </a:t>
            </a:r>
            <a:r>
              <a:rPr lang="en-US" altLang="ja-JP" sz="1600" dirty="0" smtClean="0">
                <a:solidFill>
                  <a:srgbClr val="FFFF00"/>
                </a:solidFill>
              </a:rPr>
              <a:t>g’ effects have been excluded</a:t>
            </a:r>
            <a:br>
              <a:rPr lang="en-US" altLang="ja-JP" sz="1600" dirty="0" smtClean="0">
                <a:solidFill>
                  <a:srgbClr val="FFFF00"/>
                </a:solidFill>
              </a:rPr>
            </a:br>
            <a:r>
              <a:rPr lang="en-US" altLang="ja-JP" sz="1600" dirty="0" smtClean="0">
                <a:solidFill>
                  <a:srgbClr val="FFFF00"/>
                </a:solidFill>
              </a:rPr>
              <a:t>    for the GT case</a:t>
            </a:r>
            <a:endParaRPr kumimoji="1" lang="en-US" altLang="ja-JP" sz="1600" dirty="0" smtClean="0"/>
          </a:p>
          <a:p>
            <a:r>
              <a:rPr kumimoji="1" lang="el-GR" altLang="ja-JP" sz="1800" dirty="0" smtClean="0"/>
              <a:t>π</a:t>
            </a:r>
            <a:r>
              <a:rPr kumimoji="1" lang="en-US" altLang="ja-JP" sz="1800" dirty="0" smtClean="0"/>
              <a:t>-mode</a:t>
            </a:r>
          </a:p>
          <a:p>
            <a:pPr lvl="1"/>
            <a:r>
              <a:rPr lang="en-US" altLang="ja-JP" sz="1600" dirty="0" smtClean="0"/>
              <a:t>At  large </a:t>
            </a:r>
            <a:r>
              <a:rPr lang="en-US" altLang="ja-JP" sz="1600" i="1" dirty="0" smtClean="0"/>
              <a:t>q</a:t>
            </a:r>
          </a:p>
          <a:p>
            <a:pPr lvl="2"/>
            <a:r>
              <a:rPr kumimoji="1" lang="en-US" altLang="ja-JP" sz="1600" dirty="0" smtClean="0"/>
              <a:t>Exp. = 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>RPA</a:t>
            </a:r>
            <a:r>
              <a:rPr kumimoji="1" lang="en-US" altLang="ja-JP" sz="1600" dirty="0" smtClean="0"/>
              <a:t> &gt; </a:t>
            </a:r>
            <a:r>
              <a:rPr kumimoji="1" lang="en-US" altLang="ja-JP" sz="1600" dirty="0" smtClean="0">
                <a:solidFill>
                  <a:srgbClr val="00B0F0"/>
                </a:solidFill>
              </a:rPr>
              <a:t>Free(w/o corr.)</a:t>
            </a:r>
          </a:p>
          <a:p>
            <a:pPr lvl="2"/>
            <a:endParaRPr lang="en-US" altLang="ja-JP" sz="1800" dirty="0" smtClean="0">
              <a:solidFill>
                <a:srgbClr val="00B0F0"/>
              </a:solidFill>
            </a:endParaRPr>
          </a:p>
          <a:p>
            <a:pPr lvl="2">
              <a:buNone/>
            </a:pPr>
            <a:endParaRPr lang="en-US" altLang="ja-JP" sz="1800" dirty="0" smtClean="0">
              <a:solidFill>
                <a:srgbClr val="00B0F0"/>
              </a:solidFill>
            </a:endParaRPr>
          </a:p>
          <a:p>
            <a:r>
              <a:rPr kumimoji="1" lang="el-GR" altLang="ja-JP" sz="1800" dirty="0" smtClean="0"/>
              <a:t>ρ</a:t>
            </a:r>
            <a:r>
              <a:rPr kumimoji="1" lang="en-US" altLang="ja-JP" sz="1800" dirty="0" smtClean="0"/>
              <a:t>-mode</a:t>
            </a:r>
          </a:p>
          <a:p>
            <a:pPr lvl="1"/>
            <a:r>
              <a:rPr lang="en-US" altLang="ja-JP" sz="1600" dirty="0" smtClean="0"/>
              <a:t>At  large </a:t>
            </a:r>
            <a:r>
              <a:rPr lang="en-US" altLang="ja-JP" sz="1600" i="1" dirty="0" smtClean="0"/>
              <a:t>q</a:t>
            </a:r>
          </a:p>
          <a:p>
            <a:pPr lvl="2"/>
            <a:r>
              <a:rPr lang="en-US" altLang="ja-JP" sz="1600" dirty="0" smtClean="0"/>
              <a:t>Exp. &gt; </a:t>
            </a:r>
            <a:r>
              <a:rPr lang="en-US" altLang="ja-JP" sz="1600" dirty="0" smtClean="0">
                <a:solidFill>
                  <a:srgbClr val="FF0000"/>
                </a:solidFill>
              </a:rPr>
              <a:t>RPA</a:t>
            </a:r>
            <a:r>
              <a:rPr lang="en-US" altLang="ja-JP" sz="1600" dirty="0" smtClean="0"/>
              <a:t> &gt; </a:t>
            </a:r>
            <a:r>
              <a:rPr lang="en-US" altLang="ja-JP" sz="1600" dirty="0" smtClean="0">
                <a:solidFill>
                  <a:srgbClr val="00B0F0"/>
                </a:solidFill>
              </a:rPr>
              <a:t>Free(w/o corr.)</a:t>
            </a:r>
            <a:endParaRPr kumimoji="1" lang="ja-JP" altLang="en-US" sz="1600" dirty="0">
              <a:solidFill>
                <a:srgbClr val="00B0F0"/>
              </a:solidFill>
            </a:endParaRPr>
          </a:p>
        </p:txBody>
      </p:sp>
      <p:pic>
        <p:nvPicPr>
          <p:cNvPr id="3074" name="Picture 2" descr="C:\Users\wakasa2\Desktop\12c_idq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7414" y="1698810"/>
            <a:ext cx="3966362" cy="2065325"/>
          </a:xfrm>
          <a:prstGeom prst="rect">
            <a:avLst/>
          </a:prstGeom>
          <a:noFill/>
        </p:spPr>
      </p:pic>
      <p:pic>
        <p:nvPicPr>
          <p:cNvPr id="3075" name="Picture 3" descr="C:\Users\wakasa2\Desktop\12n_idq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9158" y="3789319"/>
            <a:ext cx="3904488" cy="2942234"/>
          </a:xfrm>
          <a:prstGeom prst="rect">
            <a:avLst/>
          </a:prstGeom>
          <a:noFill/>
        </p:spPr>
      </p:pic>
      <p:sp>
        <p:nvSpPr>
          <p:cNvPr id="6" name="正方形/長方形 5"/>
          <p:cNvSpPr/>
          <p:nvPr/>
        </p:nvSpPr>
        <p:spPr>
          <a:xfrm>
            <a:off x="704388" y="3683727"/>
            <a:ext cx="4068579" cy="40494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Attractive π-corr. at large </a:t>
            </a:r>
            <a:r>
              <a:rPr kumimoji="1" lang="en-US" altLang="ja-JP" sz="1600" i="1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q</a:t>
            </a:r>
            <a:endParaRPr kumimoji="1" lang="ja-JP" altLang="en-US" sz="1600" i="1" dirty="0">
              <a:solidFill>
                <a:schemeClr val="bg2">
                  <a:lumMod val="50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590903" y="1397726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π</a:t>
            </a:r>
            <a:r>
              <a:rPr lang="en-US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-mode</a:t>
            </a:r>
            <a:endParaRPr kumimoji="1" lang="ja-JP" altLang="en-US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336975" y="1393372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ρ-mode</a:t>
            </a:r>
            <a:endParaRPr kumimoji="1" lang="ja-JP" altLang="en-US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 rot="5400000">
            <a:off x="7960672" y="2414603"/>
            <a:ext cx="1840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QES(q=1.7fm</a:t>
            </a:r>
            <a:r>
              <a:rPr kumimoji="1" lang="en-US" altLang="ja-JP" sz="1600" baseline="300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-1</a:t>
            </a:r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)</a:t>
            </a:r>
            <a:endParaRPr kumimoji="1" lang="ja-JP" altLang="en-US" sz="16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 rot="5400000">
            <a:off x="8080049" y="4957507"/>
            <a:ext cx="1606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Gamow-Teller</a:t>
            </a:r>
            <a:endParaRPr kumimoji="1" lang="ja-JP" altLang="en-US" sz="16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701376" y="5253948"/>
            <a:ext cx="4075612" cy="40494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Suggest </a:t>
            </a:r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attractive</a:t>
            </a:r>
            <a:r>
              <a:rPr kumimoji="1"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ρ-corr. at large </a:t>
            </a:r>
            <a:r>
              <a:rPr kumimoji="1" lang="en-US" altLang="ja-JP" sz="1600" i="1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q</a:t>
            </a:r>
            <a:endParaRPr kumimoji="1" lang="ja-JP" altLang="en-US" sz="1600" i="1" dirty="0">
              <a:solidFill>
                <a:schemeClr val="bg2">
                  <a:lumMod val="50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703385" y="5838091"/>
            <a:ext cx="3938953" cy="773723"/>
          </a:xfrm>
          <a:prstGeom prst="rect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en-US" altLang="ja-JP" dirty="0" smtClean="0">
                <a:solidFill>
                  <a:schemeClr val="tx1"/>
                </a:solidFill>
                <a:latin typeface="ヒラギノ丸ゴ StdN W6" pitchFamily="34" charset="-128"/>
                <a:ea typeface="ヒラギノ丸ゴ StdN W6" pitchFamily="34" charset="-128"/>
              </a:rPr>
              <a:t> Spin-transverse in (</a:t>
            </a:r>
            <a:r>
              <a:rPr lang="en-US" altLang="ja-JP" dirty="0" err="1" smtClean="0">
                <a:solidFill>
                  <a:schemeClr val="tx1"/>
                </a:solidFill>
                <a:latin typeface="ヒラギノ丸ゴ StdN W6" pitchFamily="34" charset="-128"/>
                <a:ea typeface="ヒラギノ丸ゴ StdN W6" pitchFamily="34" charset="-128"/>
              </a:rPr>
              <a:t>e,e</a:t>
            </a:r>
            <a:r>
              <a:rPr lang="en-US" altLang="ja-JP" dirty="0" smtClean="0">
                <a:solidFill>
                  <a:schemeClr val="tx1"/>
                </a:solidFill>
                <a:latin typeface="ヒラギノ丸ゴ StdN W6" pitchFamily="34" charset="-128"/>
                <a:ea typeface="ヒラギノ丸ゴ StdN W6" pitchFamily="34" charset="-128"/>
              </a:rPr>
              <a:t>’) ?</a:t>
            </a:r>
          </a:p>
          <a:p>
            <a:pPr>
              <a:buFont typeface="Wingdings" pitchFamily="2" charset="2"/>
              <a:buChar char="Ø"/>
            </a:pPr>
            <a:r>
              <a:rPr lang="en-US" altLang="ja-JP" dirty="0" smtClean="0">
                <a:solidFill>
                  <a:schemeClr val="tx1"/>
                </a:solidFill>
                <a:latin typeface="ヒラギノ丸ゴ StdN W6" pitchFamily="34" charset="-128"/>
                <a:ea typeface="ヒラギノ丸ゴ StdN W6" pitchFamily="34" charset="-128"/>
              </a:rPr>
              <a:t> Systematic understanding ?</a:t>
            </a:r>
            <a:endParaRPr kumimoji="1" lang="ja-JP" altLang="en-US" dirty="0">
              <a:solidFill>
                <a:srgbClr val="FFFF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正方形/長方形 32"/>
          <p:cNvSpPr/>
          <p:nvPr/>
        </p:nvSpPr>
        <p:spPr>
          <a:xfrm>
            <a:off x="5733995" y="3778070"/>
            <a:ext cx="3208461" cy="2353456"/>
          </a:xfrm>
          <a:prstGeom prst="rect">
            <a:avLst/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5710687" y="839449"/>
            <a:ext cx="3208461" cy="2353456"/>
          </a:xfrm>
          <a:prstGeom prst="rect">
            <a:avLst/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6100" y="115974"/>
            <a:ext cx="8445500" cy="914400"/>
          </a:xfrm>
        </p:spPr>
        <p:txBody>
          <a:bodyPr/>
          <a:lstStyle/>
          <a:p>
            <a:r>
              <a:rPr lang="en-US" altLang="ja-JP" b="0" dirty="0" smtClean="0"/>
              <a:t>Short-Range Tensor Correlations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3500" y="997012"/>
            <a:ext cx="8458200" cy="5676900"/>
          </a:xfrm>
        </p:spPr>
        <p:txBody>
          <a:bodyPr/>
          <a:lstStyle/>
          <a:p>
            <a:r>
              <a:rPr kumimoji="1" lang="en-US" altLang="ja-JP" sz="1800" dirty="0" smtClean="0">
                <a:latin typeface="ヒラギノ角ゴ StdN W7" pitchFamily="34" charset="-128"/>
                <a:ea typeface="ヒラギノ角ゴ StdN W7" pitchFamily="34" charset="-128"/>
              </a:rPr>
              <a:t>Spin-transverse (</a:t>
            </a:r>
            <a:r>
              <a:rPr kumimoji="1" lang="en-US" altLang="ja-JP" sz="1800" dirty="0" err="1" smtClean="0">
                <a:latin typeface="ヒラギノ角ゴ StdN W7" pitchFamily="34" charset="-128"/>
                <a:ea typeface="ヒラギノ角ゴ StdN W7" pitchFamily="34" charset="-128"/>
              </a:rPr>
              <a:t>e,e</a:t>
            </a:r>
            <a:r>
              <a:rPr kumimoji="1" lang="en-US" altLang="ja-JP" sz="1800" dirty="0" smtClean="0">
                <a:latin typeface="ヒラギノ角ゴ StdN W7" pitchFamily="34" charset="-128"/>
                <a:ea typeface="ヒラギノ角ゴ StdN W7" pitchFamily="34" charset="-128"/>
              </a:rPr>
              <a:t>’) response</a:t>
            </a:r>
          </a:p>
          <a:p>
            <a:pPr lvl="1"/>
            <a:r>
              <a:rPr lang="en-US" altLang="ja-JP" sz="1600" dirty="0" smtClean="0">
                <a:solidFill>
                  <a:srgbClr val="FFC000"/>
                </a:solidFill>
              </a:rPr>
              <a:t>Enhancement from RPA</a:t>
            </a:r>
          </a:p>
          <a:p>
            <a:pPr lvl="2"/>
            <a:r>
              <a:rPr kumimoji="1" lang="en-US" altLang="ja-JP" sz="1600" dirty="0" smtClean="0"/>
              <a:t>Higher-order (2p2h) effects</a:t>
            </a:r>
          </a:p>
          <a:p>
            <a:pPr lvl="2"/>
            <a:r>
              <a:rPr lang="en-US" altLang="ja-JP" sz="1600" dirty="0" smtClean="0"/>
              <a:t>MEC</a:t>
            </a:r>
            <a:endParaRPr lang="en-US" altLang="ja-JP" sz="1800" dirty="0" smtClean="0"/>
          </a:p>
          <a:p>
            <a:r>
              <a:rPr lang="en-US" altLang="ja-JP" sz="1800" dirty="0" smtClean="0">
                <a:latin typeface="ヒラギノ角ゴ Std W7" pitchFamily="34" charset="-128"/>
                <a:ea typeface="ヒラギノ角ゴ Std W7" pitchFamily="34" charset="-128"/>
                <a:cs typeface="Arial Unicode MS" pitchFamily="50" charset="-128"/>
              </a:rPr>
              <a:t>Different g’ for π and ρ-modes</a:t>
            </a:r>
          </a:p>
          <a:p>
            <a:endParaRPr lang="en-US" altLang="ja-JP" sz="1800" dirty="0" smtClean="0">
              <a:latin typeface="ヒラギノ角ゴ Std W7" pitchFamily="34" charset="-128"/>
              <a:ea typeface="ヒラギノ角ゴ Std W7" pitchFamily="34" charset="-128"/>
              <a:cs typeface="Arial Unicode MS" pitchFamily="50" charset="-128"/>
            </a:endParaRPr>
          </a:p>
          <a:p>
            <a:endParaRPr lang="en-US" altLang="ja-JP" sz="1800" dirty="0" smtClean="0">
              <a:latin typeface="ヒラギノ角ゴ Std W7" pitchFamily="34" charset="-128"/>
              <a:ea typeface="ヒラギノ角ゴ Std W7" pitchFamily="34" charset="-128"/>
              <a:cs typeface="Arial Unicode MS" pitchFamily="50" charset="-128"/>
            </a:endParaRPr>
          </a:p>
          <a:p>
            <a:endParaRPr lang="en-US" altLang="ja-JP" sz="1800" dirty="0" smtClean="0">
              <a:latin typeface="ヒラギノ角ゴ Std W7" pitchFamily="34" charset="-128"/>
              <a:ea typeface="ヒラギノ角ゴ Std W7" pitchFamily="34" charset="-128"/>
              <a:cs typeface="Arial Unicode MS" pitchFamily="50" charset="-128"/>
            </a:endParaRPr>
          </a:p>
          <a:p>
            <a:endParaRPr lang="en-US" altLang="ja-JP" sz="1800" dirty="0" smtClean="0">
              <a:latin typeface="ヒラギノ角ゴ Std W7" pitchFamily="34" charset="-128"/>
              <a:ea typeface="ヒラギノ角ゴ Std W7" pitchFamily="34" charset="-128"/>
              <a:cs typeface="Arial Unicode MS" pitchFamily="50" charset="-128"/>
            </a:endParaRPr>
          </a:p>
          <a:p>
            <a:r>
              <a:rPr lang="en-US" altLang="ja-JP" sz="1800" dirty="0" smtClean="0">
                <a:latin typeface="ヒラギノ角ゴ Std W7" pitchFamily="34" charset="-128"/>
                <a:ea typeface="ヒラギノ角ゴ Std W7" pitchFamily="34" charset="-128"/>
                <a:cs typeface="Arial Unicode MS" pitchFamily="50" charset="-128"/>
              </a:rPr>
              <a:t>Short-range tensor h’</a:t>
            </a:r>
          </a:p>
          <a:p>
            <a:pPr lvl="1"/>
            <a:endParaRPr lang="en-US" altLang="ja-JP" sz="18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lvl="1"/>
            <a:endParaRPr lang="en-US" altLang="ja-JP" sz="18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lvl="1"/>
            <a:r>
              <a:rPr lang="en-US" altLang="ja-JP" sz="1600" dirty="0" smtClean="0">
                <a:solidFill>
                  <a:srgbClr val="FFC000"/>
                </a:solidFill>
                <a:cs typeface="Arial Unicode MS" pitchFamily="50" charset="-128"/>
              </a:rPr>
              <a:t>h’ effects are limited at large q</a:t>
            </a:r>
          </a:p>
          <a:p>
            <a:pPr lvl="1"/>
            <a:r>
              <a:rPr lang="en-US" altLang="ja-JP" sz="1600" dirty="0" smtClean="0">
                <a:cs typeface="Arial Unicode MS" pitchFamily="50" charset="-128"/>
              </a:rPr>
              <a:t>h’ effects are attractive for ρ-mode</a:t>
            </a:r>
          </a:p>
          <a:p>
            <a:endParaRPr lang="en-US" altLang="ja-JP" sz="18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endParaRPr lang="en-US" altLang="ja-JP" dirty="0" smtClean="0">
              <a:latin typeface="ヒラギノ角ゴ Std W7" pitchFamily="34" charset="-128"/>
              <a:ea typeface="ヒラギノ角ゴ Std W7" pitchFamily="34" charset="-128"/>
              <a:cs typeface="Arial Unicode MS" pitchFamily="50" charset="-128"/>
            </a:endParaRPr>
          </a:p>
          <a:p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608952" y="5745364"/>
            <a:ext cx="4959277" cy="76379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Reasonably reproduce (</a:t>
            </a:r>
            <a:r>
              <a:rPr kumimoji="1" lang="en-US" altLang="ja-JP" sz="1600" dirty="0" err="1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e,e</a:t>
            </a:r>
            <a:r>
              <a:rPr kumimoji="1"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’) response </a:t>
            </a:r>
            <a:br>
              <a:rPr kumimoji="1"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</a:br>
            <a:r>
              <a:rPr kumimoji="1"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with short-range tensor h’ </a:t>
            </a:r>
          </a:p>
          <a:p>
            <a:pPr algn="ctr"/>
            <a:r>
              <a:rPr lang="en-US" altLang="ja-JP" sz="1400" i="1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(Under-estimation at large ω would be 2p2h </a:t>
            </a:r>
            <a:r>
              <a:rPr lang="en-US" altLang="ja-JP" sz="1400" i="1" dirty="0" err="1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effets</a:t>
            </a:r>
            <a:r>
              <a:rPr lang="en-US" altLang="ja-JP" sz="1400" i="1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)</a:t>
            </a:r>
            <a:endParaRPr kumimoji="1" lang="ja-JP" altLang="en-US" sz="1400" i="1" dirty="0">
              <a:solidFill>
                <a:schemeClr val="bg2">
                  <a:lumMod val="50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5" name="Picture 2" descr="\begin{align*}&#10;\textcolor[rgb]{1,1,1}{\textcolor[rgb]{1,1,0}{g'_{\pi}} (\sigma_1\cdot\hat{q})(\sigma_2\cdot\hat{q})&#10;+\textcolor[rgb]{0,1,0}{g'_{\rho}} (\sigma_1\times\hat{q})(\sigma_2\times\hat{q})}&#10;\end{align*}&#10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9180" y="2580546"/>
            <a:ext cx="4792028" cy="328136"/>
          </a:xfrm>
          <a:prstGeom prst="rect">
            <a:avLst/>
          </a:prstGeom>
          <a:noFill/>
        </p:spPr>
      </p:pic>
      <p:pic>
        <p:nvPicPr>
          <p:cNvPr id="6" name="Picture 4" descr="\begin{align*}&#10;\textcolor[rgb]{1,1,1}{=&#10;[ \textcolor[rgb]{1,0,1}{g'} -2 \textcolor[rgb]{0,1,1}{h'} ](\sigma_1\cdot\hat{q})(\sigma_2\cdot\hat{q})&#10;+&#10;[ \textcolor[rgb]{1,0,1}{g'} + \textcolor[rgb]{0,1,1}{h'} ](\sigma_1\times\hat{q})(\sigma_2\times\hat{q})}&#10;\end{align*}&#10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3821" y="3269987"/>
            <a:ext cx="6686550" cy="272415"/>
          </a:xfrm>
          <a:prstGeom prst="rect">
            <a:avLst/>
          </a:prstGeom>
          <a:noFill/>
        </p:spPr>
      </p:pic>
      <p:pic>
        <p:nvPicPr>
          <p:cNvPr id="8" name="Picture 10" descr="\begin{align*}&#10;\textcolor[rgb]{1,1,1}{=}&#10;\textcolor[rgb]{1,1,1}{\textcolor[rgb]{1,0,1}{g'} \sigma_1\cdot\sigma_2&#10;+&#10;\textcolor[rgb]{0,1,1}{h'} S_{12}(q)}&#10;\end{align*}&#10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8899" y="3620380"/>
            <a:ext cx="2662238" cy="272415"/>
          </a:xfrm>
          <a:prstGeom prst="rect">
            <a:avLst/>
          </a:prstGeom>
          <a:noFill/>
        </p:spPr>
      </p:pic>
      <p:sp>
        <p:nvSpPr>
          <p:cNvPr id="9" name="テキスト ボックス 8"/>
          <p:cNvSpPr txBox="1"/>
          <p:nvPr/>
        </p:nvSpPr>
        <p:spPr>
          <a:xfrm>
            <a:off x="1200020" y="2819025"/>
            <a:ext cx="168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FF00"/>
                </a:solidFill>
                <a:latin typeface="ヒラギノ丸ゴ StdN W6" pitchFamily="34" charset="-128"/>
                <a:ea typeface="ヒラギノ丸ゴ StdN W6" pitchFamily="34" charset="-128"/>
              </a:rPr>
              <a:t>Longitudinal (π)</a:t>
            </a:r>
            <a:endParaRPr kumimoji="1" lang="ja-JP" altLang="en-US" sz="1400" dirty="0">
              <a:solidFill>
                <a:srgbClr val="FFFF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923537" y="2786626"/>
            <a:ext cx="1575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rPr>
              <a:t>Transverse (ρ)</a:t>
            </a:r>
            <a:endParaRPr kumimoji="1" lang="ja-JP" altLang="en-US" sz="1400" dirty="0">
              <a:solidFill>
                <a:srgbClr val="00B05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1011222" y="2883051"/>
            <a:ext cx="591667" cy="430304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3485478" y="2936838"/>
            <a:ext cx="1409251" cy="344244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2415112" y="3910355"/>
            <a:ext cx="1129553" cy="158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2318625" y="3882619"/>
            <a:ext cx="1954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Short-range tensor</a:t>
            </a:r>
            <a:endParaRPr kumimoji="1" lang="ja-JP" altLang="en-US" sz="1400" dirty="0">
              <a:solidFill>
                <a:srgbClr val="00B0F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645502" y="6195220"/>
            <a:ext cx="3408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200" dirty="0" err="1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C.J.Horowitz</a:t>
            </a:r>
            <a:r>
              <a:rPr kumimoji="1" lang="en-US" altLang="ja-JP" sz="12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 et al., PRC 50,2540(1994).</a:t>
            </a:r>
          </a:p>
          <a:p>
            <a:pPr algn="r"/>
            <a:r>
              <a:rPr lang="en-US" altLang="ja-JP" sz="1200" dirty="0" err="1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M.Ichimura</a:t>
            </a:r>
            <a:r>
              <a:rPr lang="en-US" altLang="ja-JP" sz="12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 et </a:t>
            </a:r>
            <a:r>
              <a:rPr lang="en-US" altLang="ja-JP" sz="1200" dirty="0" err="1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al.,PPNP</a:t>
            </a:r>
            <a:r>
              <a:rPr lang="en-US" altLang="ja-JP" sz="12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 56,446(2006).</a:t>
            </a:r>
            <a:endParaRPr kumimoji="1" lang="ja-JP" altLang="en-US" sz="1200" dirty="0">
              <a:solidFill>
                <a:srgbClr val="00B0F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19" name="Picture 2" descr="C:\Users\wakasa\Desktop\pheno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5370" y="3824889"/>
            <a:ext cx="3130296" cy="2275332"/>
          </a:xfrm>
          <a:prstGeom prst="rect">
            <a:avLst/>
          </a:prstGeom>
          <a:noFill/>
        </p:spPr>
      </p:pic>
      <p:pic>
        <p:nvPicPr>
          <p:cNvPr id="20" name="Picture 2" descr="C:\Users\wakasa\Desktop\electron2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61240" y="879015"/>
            <a:ext cx="3130296" cy="2275332"/>
          </a:xfrm>
          <a:prstGeom prst="rect">
            <a:avLst/>
          </a:prstGeom>
          <a:noFill/>
        </p:spPr>
      </p:pic>
      <p:pic>
        <p:nvPicPr>
          <p:cNvPr id="21" name="Picture 2" descr="\begin{align*}&#10;\textcolor[rgb]{1,1,1}{\textcolor[rgb]{1,1,0}{g'_{\pi}} &#10;=&#10;\textcolor[rgb]{1,0,1}{g'}&#10;+&#10;2 \textcolor[rgb]{0,1,1}{h'}}&#10;\end{align*}&#10;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9682" y="4359807"/>
            <a:ext cx="1806893" cy="313373"/>
          </a:xfrm>
          <a:prstGeom prst="rect">
            <a:avLst/>
          </a:prstGeom>
          <a:noFill/>
        </p:spPr>
      </p:pic>
      <p:pic>
        <p:nvPicPr>
          <p:cNvPr id="22" name="Picture 4" descr="\begin{align*}&#10;\textcolor[rgb]{1,1,1}{\textcolor[rgb]{0,1,0}{g'_{\rho}} &#10;=&#10;\textcolor[rgb]{1,0,1}{g'}&#10;-&#10;\textcolor[rgb]{0,1,1}{h'}}&#10;\end{align*}&#10;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31002" y="4755353"/>
            <a:ext cx="1620203" cy="353378"/>
          </a:xfrm>
          <a:prstGeom prst="rect">
            <a:avLst/>
          </a:prstGeom>
          <a:noFill/>
        </p:spPr>
      </p:pic>
      <p:sp>
        <p:nvSpPr>
          <p:cNvPr id="23" name="テキスト ボックス 22"/>
          <p:cNvSpPr txBox="1"/>
          <p:nvPr/>
        </p:nvSpPr>
        <p:spPr>
          <a:xfrm>
            <a:off x="1014223" y="4389652"/>
            <a:ext cx="2454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FF00"/>
                </a:solidFill>
                <a:latin typeface="ヒラギノ丸ゴ StdN W6" pitchFamily="34" charset="-128"/>
                <a:ea typeface="ヒラギノ丸ゴ StdN W6" pitchFamily="34" charset="-128"/>
              </a:rPr>
              <a:t>Spin-Longitudinal (π)</a:t>
            </a:r>
            <a:endParaRPr kumimoji="1" lang="ja-JP" altLang="en-US" sz="1600" dirty="0">
              <a:solidFill>
                <a:srgbClr val="FFFF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016014" y="4746447"/>
            <a:ext cx="2315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rPr>
              <a:t>Spin-Transverse (	ρ)</a:t>
            </a:r>
            <a:endParaRPr kumimoji="1" lang="ja-JP" altLang="en-US" sz="1600" dirty="0">
              <a:solidFill>
                <a:srgbClr val="00B05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34" name="直線矢印コネクタ 33"/>
          <p:cNvCxnSpPr/>
          <p:nvPr/>
        </p:nvCxnSpPr>
        <p:spPr>
          <a:xfrm rot="5400000" flipH="1" flipV="1">
            <a:off x="7541111" y="4948506"/>
            <a:ext cx="236668" cy="1588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1015950" y="3911976"/>
            <a:ext cx="1129553" cy="1588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1109143" y="3874517"/>
            <a:ext cx="854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rPr>
              <a:t>Central</a:t>
            </a:r>
            <a:endParaRPr kumimoji="1" lang="ja-JP" altLang="en-US" sz="1400" dirty="0">
              <a:solidFill>
                <a:schemeClr val="accent2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5669280" y="1280047"/>
            <a:ext cx="3324113" cy="4367605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6100" y="245364"/>
            <a:ext cx="8597900" cy="914400"/>
          </a:xfrm>
        </p:spPr>
        <p:txBody>
          <a:bodyPr/>
          <a:lstStyle/>
          <a:p>
            <a:r>
              <a:rPr lang="en-US" altLang="ja-JP" sz="2800" b="0" dirty="0" smtClean="0"/>
              <a:t>DWIA with Short-Range Tensor Correlations</a:t>
            </a:r>
            <a:endParaRPr kumimoji="1" lang="ja-JP" altLang="en-US" sz="2800" b="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33400" y="869612"/>
            <a:ext cx="8458200" cy="5676900"/>
          </a:xfrm>
        </p:spPr>
        <p:txBody>
          <a:bodyPr>
            <a:normAutofit/>
          </a:bodyPr>
          <a:lstStyle/>
          <a:p>
            <a:r>
              <a:rPr kumimoji="1" lang="en-US" altLang="ja-JP" sz="1800" dirty="0" smtClean="0"/>
              <a:t>Short-range tensor h’</a:t>
            </a:r>
          </a:p>
          <a:p>
            <a:pPr lvl="1"/>
            <a:r>
              <a:rPr lang="en-US" altLang="ja-JP" sz="1600" dirty="0" smtClean="0">
                <a:solidFill>
                  <a:srgbClr val="FFC000"/>
                </a:solidFill>
              </a:rPr>
              <a:t>Determined by (</a:t>
            </a:r>
            <a:r>
              <a:rPr lang="en-US" altLang="ja-JP" sz="1600" dirty="0" err="1" smtClean="0">
                <a:solidFill>
                  <a:srgbClr val="FFC000"/>
                </a:solidFill>
              </a:rPr>
              <a:t>e,e</a:t>
            </a:r>
            <a:r>
              <a:rPr lang="en-US" altLang="ja-JP" sz="1600" dirty="0" smtClean="0">
                <a:solidFill>
                  <a:srgbClr val="FFC000"/>
                </a:solidFill>
              </a:rPr>
              <a:t>’) response</a:t>
            </a:r>
          </a:p>
          <a:p>
            <a:pPr lvl="2"/>
            <a:r>
              <a:rPr lang="en-US" altLang="ja-JP" sz="1600" dirty="0" smtClean="0"/>
              <a:t>Include Higher-order (2p2h) </a:t>
            </a:r>
          </a:p>
          <a:p>
            <a:pPr lvl="1"/>
            <a:r>
              <a:rPr kumimoji="1" lang="en-US" altLang="ja-JP" sz="1600" dirty="0" smtClean="0"/>
              <a:t>Parameter-free calc.</a:t>
            </a:r>
          </a:p>
          <a:p>
            <a:r>
              <a:rPr lang="en-US" altLang="ja-JP" sz="1800" dirty="0" smtClean="0"/>
              <a:t>Spin-longitudinal (π) mode</a:t>
            </a:r>
          </a:p>
          <a:p>
            <a:pPr lvl="1"/>
            <a:r>
              <a:rPr lang="en-US" altLang="ja-JP" sz="1600" dirty="0" smtClean="0"/>
              <a:t>g’ values are adjusted </a:t>
            </a:r>
            <a:r>
              <a:rPr lang="en-US" altLang="ja-JP" sz="1600" dirty="0" smtClean="0">
                <a:solidFill>
                  <a:srgbClr val="FFFF00"/>
                </a:solidFill>
              </a:rPr>
              <a:t>within errors</a:t>
            </a:r>
          </a:p>
          <a:p>
            <a:pPr lvl="2"/>
            <a:r>
              <a:rPr lang="en-US" altLang="ja-JP" sz="1600" dirty="0" err="1" smtClean="0"/>
              <a:t>g’</a:t>
            </a:r>
            <a:r>
              <a:rPr lang="en-US" altLang="ja-JP" sz="1600" baseline="-25000" dirty="0" err="1" smtClean="0"/>
              <a:t>NN</a:t>
            </a:r>
            <a:r>
              <a:rPr lang="en-US" altLang="ja-JP" sz="1600" dirty="0" smtClean="0"/>
              <a:t>=0.6</a:t>
            </a:r>
            <a:r>
              <a:rPr lang="ja-JP" altLang="en-US" sz="1600" dirty="0" smtClean="0"/>
              <a:t>→</a:t>
            </a:r>
            <a:r>
              <a:rPr lang="en-US" altLang="ja-JP" sz="1600" dirty="0" smtClean="0"/>
              <a:t>0.5</a:t>
            </a:r>
          </a:p>
          <a:p>
            <a:pPr lvl="2"/>
            <a:r>
              <a:rPr kumimoji="1" lang="en-US" altLang="ja-JP" sz="1600" dirty="0" err="1" smtClean="0"/>
              <a:t>g’</a:t>
            </a:r>
            <a:r>
              <a:rPr kumimoji="1" lang="en-US" altLang="ja-JP" sz="1600" baseline="-25000" dirty="0" err="1" smtClean="0"/>
              <a:t>NΔ</a:t>
            </a:r>
            <a:r>
              <a:rPr kumimoji="1" lang="en-US" altLang="ja-JP" sz="1600" dirty="0" smtClean="0"/>
              <a:t>=0.35</a:t>
            </a:r>
            <a:r>
              <a:rPr kumimoji="1" lang="ja-JP" altLang="en-US" sz="1600" dirty="0" smtClean="0"/>
              <a:t>→</a:t>
            </a:r>
            <a:r>
              <a:rPr kumimoji="1" lang="en-US" altLang="ja-JP" sz="1600" dirty="0" smtClean="0"/>
              <a:t>0.2</a:t>
            </a:r>
          </a:p>
          <a:p>
            <a:pPr lvl="2"/>
            <a:endParaRPr lang="en-US" altLang="ja-JP" sz="1800" dirty="0" smtClean="0"/>
          </a:p>
          <a:p>
            <a:pPr lvl="2"/>
            <a:endParaRPr kumimoji="1" lang="en-US" altLang="ja-JP" sz="1800" dirty="0" smtClean="0"/>
          </a:p>
          <a:p>
            <a:pPr lvl="2"/>
            <a:endParaRPr kumimoji="1" lang="en-US" altLang="ja-JP" sz="1800" dirty="0" smtClean="0"/>
          </a:p>
          <a:p>
            <a:r>
              <a:rPr lang="en-US" altLang="ja-JP" sz="1800" dirty="0" smtClean="0"/>
              <a:t>Spin-transverse (ρ) mode</a:t>
            </a:r>
          </a:p>
          <a:p>
            <a:pPr lvl="1"/>
            <a:endParaRPr kumimoji="1" lang="ja-JP" altLang="en-US" sz="1800" dirty="0"/>
          </a:p>
        </p:txBody>
      </p:sp>
      <p:sp>
        <p:nvSpPr>
          <p:cNvPr id="4" name="正方形/長方形 3"/>
          <p:cNvSpPr/>
          <p:nvPr/>
        </p:nvSpPr>
        <p:spPr>
          <a:xfrm>
            <a:off x="720762" y="3379312"/>
            <a:ext cx="4303059" cy="8533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l-GR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π</a:t>
            </a:r>
            <a:r>
              <a:rPr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</a:t>
            </a:r>
            <a:r>
              <a:rPr kumimoji="1"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+ g’ (less repulsive)+ h’(repulsive)</a:t>
            </a:r>
          </a:p>
          <a:p>
            <a:r>
              <a:rPr lang="ja-JP" altLang="en-US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→ </a:t>
            </a:r>
            <a:r>
              <a:rPr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Net attractive effects for π-mode</a:t>
            </a:r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 </a:t>
            </a:r>
          </a:p>
          <a:p>
            <a:r>
              <a:rPr lang="ja-JP" altLang="en-US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→ </a:t>
            </a:r>
            <a:r>
              <a:rPr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Enhancement of π-mode</a:t>
            </a:r>
            <a:endParaRPr kumimoji="1" lang="ja-JP" altLang="en-US" sz="1600" dirty="0">
              <a:solidFill>
                <a:schemeClr val="bg2">
                  <a:lumMod val="50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79524" y="4734044"/>
            <a:ext cx="4892937" cy="85173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ρ</a:t>
            </a:r>
            <a:r>
              <a:rPr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</a:t>
            </a:r>
            <a:r>
              <a:rPr kumimoji="1"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+g’(less repulsive) + h’(attractive)</a:t>
            </a:r>
          </a:p>
          <a:p>
            <a:r>
              <a:rPr lang="ja-JP" altLang="en-US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→ </a:t>
            </a:r>
            <a:r>
              <a:rPr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Repulsive effects by g’ are cancelled by h’</a:t>
            </a:r>
            <a:endParaRPr kumimoji="1" lang="en-US" altLang="ja-JP" sz="1600" dirty="0" smtClean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  <a:p>
            <a:r>
              <a:rPr lang="ja-JP" altLang="en-US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→ </a:t>
            </a:r>
            <a:r>
              <a:rPr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Weak enhancement of ρ-mode</a:t>
            </a:r>
            <a:endParaRPr kumimoji="1" lang="ja-JP" altLang="en-US" sz="1600" dirty="0">
              <a:solidFill>
                <a:schemeClr val="bg2">
                  <a:lumMod val="50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214018" name="Picture 2" descr="C:\Users\wakasa\Desktop\phenom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2858" y="1422142"/>
            <a:ext cx="3151188" cy="4148138"/>
          </a:xfrm>
          <a:prstGeom prst="rect">
            <a:avLst/>
          </a:prstGeom>
          <a:noFill/>
        </p:spPr>
      </p:pic>
      <p:sp>
        <p:nvSpPr>
          <p:cNvPr id="7" name="正方形/長方形 6"/>
          <p:cNvSpPr/>
          <p:nvPr/>
        </p:nvSpPr>
        <p:spPr>
          <a:xfrm>
            <a:off x="428264" y="5778976"/>
            <a:ext cx="8704166" cy="825847"/>
          </a:xfrm>
          <a:prstGeom prst="rect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Short-range tensor correlations can </a:t>
            </a:r>
            <a:r>
              <a:rPr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provide</a:t>
            </a:r>
            <a:r>
              <a:rPr kumimoji="1"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better description for QES at large q</a:t>
            </a:r>
          </a:p>
          <a:p>
            <a:pPr>
              <a:buFont typeface="Wingdings" pitchFamily="2" charset="2"/>
              <a:buChar char="ü"/>
            </a:pPr>
            <a:r>
              <a:rPr lang="en-US" altLang="ja-JP" sz="1600" dirty="0" smtClean="0">
                <a:solidFill>
                  <a:srgbClr val="FFFF00"/>
                </a:solidFill>
                <a:latin typeface="ヒラギノ丸ゴ StdN W6" pitchFamily="34" charset="-128"/>
                <a:ea typeface="ヒラギノ丸ゴ StdN W6" pitchFamily="34" charset="-128"/>
              </a:rPr>
              <a:t> Discrepancy at large ω (Higher-order effects not included by h’?)</a:t>
            </a:r>
          </a:p>
          <a:p>
            <a:pPr>
              <a:buFont typeface="Wingdings" pitchFamily="2" charset="2"/>
              <a:buChar char="ü"/>
            </a:pPr>
            <a:r>
              <a:rPr lang="en-US" altLang="ja-JP" sz="1600" dirty="0" smtClean="0">
                <a:solidFill>
                  <a:srgbClr val="FFFF00"/>
                </a:solidFill>
                <a:latin typeface="ヒラギノ丸ゴ StdN W6" pitchFamily="34" charset="-128"/>
                <a:ea typeface="ヒラギノ丸ゴ StdN W6" pitchFamily="34" charset="-128"/>
              </a:rPr>
              <a:t> h’ treatment for higher-order effects is reasonable ?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812781" y="1507255"/>
            <a:ext cx="2098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rPr>
              <a:t>Spin-longitudinal (π)</a:t>
            </a:r>
            <a:endParaRPr kumimoji="1" lang="ja-JP" altLang="en-US" sz="1400" dirty="0">
              <a:solidFill>
                <a:schemeClr val="accent2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874747" y="3377923"/>
            <a:ext cx="2029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Spin-transverse (ρ)</a:t>
            </a:r>
            <a:endParaRPr kumimoji="1" lang="ja-JP" altLang="en-US" sz="14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454226" y="2548024"/>
            <a:ext cx="8637224" cy="1975104"/>
          </a:xfrm>
        </p:spPr>
        <p:txBody>
          <a:bodyPr/>
          <a:lstStyle/>
          <a:p>
            <a:pPr algn="ctr"/>
            <a:r>
              <a:rPr lang="en-US" altLang="ja-JP" b="0" cap="none" dirty="0" smtClean="0">
                <a:latin typeface="ヒラギノ丸ゴ StdN W6" pitchFamily="34" charset="-128"/>
                <a:ea typeface="ヒラギノ丸ゴ StdN W6" pitchFamily="34" charset="-128"/>
              </a:rPr>
              <a:t>Gamow-Teller</a:t>
            </a:r>
            <a:br>
              <a:rPr lang="en-US" altLang="ja-JP" b="0" cap="none" dirty="0" smtClean="0">
                <a:latin typeface="ヒラギノ丸ゴ StdN W6" pitchFamily="34" charset="-128"/>
                <a:ea typeface="ヒラギノ丸ゴ StdN W6" pitchFamily="34" charset="-128"/>
              </a:rPr>
            </a:br>
            <a:r>
              <a:rPr lang="en-US" altLang="ja-JP" b="0" cap="none" dirty="0" smtClean="0">
                <a:latin typeface="ヒラギノ丸ゴ StdN W6" pitchFamily="34" charset="-128"/>
                <a:ea typeface="ヒラギノ丸ゴ StdN W6" pitchFamily="34" charset="-128"/>
              </a:rPr>
              <a:t>and </a:t>
            </a:r>
            <a:br>
              <a:rPr lang="en-US" altLang="ja-JP" b="0" cap="none" dirty="0" smtClean="0">
                <a:latin typeface="ヒラギノ丸ゴ StdN W6" pitchFamily="34" charset="-128"/>
                <a:ea typeface="ヒラギノ丸ゴ StdN W6" pitchFamily="34" charset="-128"/>
              </a:rPr>
            </a:br>
            <a:r>
              <a:rPr lang="en-US" altLang="ja-JP" b="0" cap="none" dirty="0" smtClean="0">
                <a:latin typeface="ヒラギノ丸ゴ StdN W6" pitchFamily="34" charset="-128"/>
                <a:ea typeface="ヒラギノ丸ゴ StdN W6" pitchFamily="34" charset="-128"/>
              </a:rPr>
              <a:t>Spin-Dipole Strengths</a:t>
            </a:r>
            <a:endParaRPr kumimoji="1" lang="ja-JP" altLang="en-US" b="0" cap="none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6241141" y="870858"/>
            <a:ext cx="2815771" cy="2394857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6100" y="47244"/>
            <a:ext cx="8445500" cy="914400"/>
          </a:xfrm>
        </p:spPr>
        <p:txBody>
          <a:bodyPr/>
          <a:lstStyle/>
          <a:p>
            <a:r>
              <a:rPr kumimoji="1" lang="en-US" altLang="ja-JP" b="0" dirty="0" smtClean="0"/>
              <a:t>Tensor Force Effects in Nuclei</a:t>
            </a:r>
            <a:endParaRPr kumimoji="1" lang="ja-JP" altLang="en-US" b="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30204" y="963390"/>
            <a:ext cx="8458200" cy="5676900"/>
          </a:xfrm>
        </p:spPr>
        <p:txBody>
          <a:bodyPr/>
          <a:lstStyle/>
          <a:p>
            <a:r>
              <a:rPr kumimoji="1" lang="en-US" altLang="ja-JP" sz="1800" dirty="0" smtClean="0"/>
              <a:t>Tensor force</a:t>
            </a:r>
          </a:p>
          <a:p>
            <a:pPr lvl="1"/>
            <a:r>
              <a:rPr lang="en-US" altLang="ja-JP" sz="1600" dirty="0" smtClean="0"/>
              <a:t>NN int. is originally due to meson exchange</a:t>
            </a:r>
          </a:p>
          <a:p>
            <a:pPr lvl="1"/>
            <a:r>
              <a:rPr kumimoji="1" lang="en-US" altLang="ja-JP" sz="1600" dirty="0" smtClean="0">
                <a:solidFill>
                  <a:srgbClr val="FFC000"/>
                </a:solidFill>
              </a:rPr>
              <a:t>Tensor force is a manifestation of </a:t>
            </a:r>
            <a:br>
              <a:rPr kumimoji="1" lang="en-US" altLang="ja-JP" sz="1600" dirty="0" smtClean="0">
                <a:solidFill>
                  <a:srgbClr val="FFC000"/>
                </a:solidFill>
              </a:rPr>
            </a:br>
            <a:r>
              <a:rPr kumimoji="1" lang="en-US" altLang="ja-JP" sz="1600" dirty="0" smtClean="0">
                <a:solidFill>
                  <a:srgbClr val="FFC000"/>
                </a:solidFill>
              </a:rPr>
              <a:t>meson exchange</a:t>
            </a:r>
          </a:p>
          <a:p>
            <a:pPr lvl="1"/>
            <a:endParaRPr lang="en-US" altLang="ja-JP" sz="1800" dirty="0" smtClean="0"/>
          </a:p>
          <a:p>
            <a:r>
              <a:rPr kumimoji="1" lang="en-US" altLang="ja-JP" sz="1800" dirty="0" smtClean="0"/>
              <a:t>Shell-structure due to tensor force</a:t>
            </a:r>
          </a:p>
          <a:p>
            <a:pPr lvl="1"/>
            <a:r>
              <a:rPr lang="en-US" altLang="ja-JP" sz="1600" dirty="0" smtClean="0"/>
              <a:t>Due to tensor correlations, </a:t>
            </a:r>
            <a:br>
              <a:rPr lang="en-US" altLang="ja-JP" sz="1600" dirty="0" smtClean="0"/>
            </a:br>
            <a:r>
              <a:rPr lang="en-US" altLang="ja-JP" sz="1600" dirty="0" smtClean="0"/>
              <a:t>excess neutrons (j</a:t>
            </a:r>
            <a:r>
              <a:rPr lang="en-US" altLang="ja-JP" sz="1600" baseline="-25000" dirty="0" smtClean="0"/>
              <a:t>&gt;</a:t>
            </a:r>
            <a:r>
              <a:rPr lang="en-US" altLang="ja-JP" sz="1600" dirty="0" smtClean="0"/>
              <a:t>) </a:t>
            </a:r>
          </a:p>
          <a:p>
            <a:pPr lvl="2"/>
            <a:r>
              <a:rPr kumimoji="1" lang="en-US" altLang="ja-JP" sz="1600" dirty="0" smtClean="0"/>
              <a:t>Pull-up proton-orbit with j</a:t>
            </a:r>
            <a:r>
              <a:rPr kumimoji="1" lang="en-US" altLang="ja-JP" sz="1600" baseline="-25000" dirty="0" smtClean="0"/>
              <a:t>&gt;</a:t>
            </a:r>
          </a:p>
          <a:p>
            <a:pPr lvl="2"/>
            <a:r>
              <a:rPr lang="en-US" altLang="ja-JP" sz="1600" dirty="0" smtClean="0">
                <a:solidFill>
                  <a:schemeClr val="accent2"/>
                </a:solidFill>
              </a:rPr>
              <a:t>Pull-down proton-orbit with j</a:t>
            </a:r>
            <a:r>
              <a:rPr lang="en-US" altLang="ja-JP" sz="1600" baseline="-25000" dirty="0" smtClean="0">
                <a:solidFill>
                  <a:schemeClr val="accent2"/>
                </a:solidFill>
              </a:rPr>
              <a:t>&lt;</a:t>
            </a:r>
          </a:p>
          <a:p>
            <a:pPr lvl="1"/>
            <a:r>
              <a:rPr kumimoji="1" lang="en-US" altLang="ja-JP" sz="1600" dirty="0" smtClean="0">
                <a:solidFill>
                  <a:srgbClr val="FFC000"/>
                </a:solidFill>
              </a:rPr>
              <a:t>Experimental data for </a:t>
            </a:r>
            <a:r>
              <a:rPr kumimoji="1" lang="en-US" altLang="ja-JP" sz="1600" dirty="0" err="1" smtClean="0">
                <a:solidFill>
                  <a:srgbClr val="FFC000"/>
                </a:solidFill>
              </a:rPr>
              <a:t>Sb</a:t>
            </a:r>
            <a:r>
              <a:rPr kumimoji="1" lang="en-US" altLang="ja-JP" sz="1600" dirty="0" smtClean="0">
                <a:solidFill>
                  <a:srgbClr val="FFC000"/>
                </a:solidFill>
              </a:rPr>
              <a:t> </a:t>
            </a:r>
            <a:br>
              <a:rPr kumimoji="1" lang="en-US" altLang="ja-JP" sz="1600" dirty="0" smtClean="0">
                <a:solidFill>
                  <a:srgbClr val="FFC000"/>
                </a:solidFill>
              </a:rPr>
            </a:br>
            <a:r>
              <a:rPr kumimoji="1" lang="en-US" altLang="ja-JP" sz="1600" dirty="0" smtClean="0">
                <a:solidFill>
                  <a:srgbClr val="FFC000"/>
                </a:solidFill>
              </a:rPr>
              <a:t>are well reproduced</a:t>
            </a:r>
          </a:p>
          <a:p>
            <a:pPr lvl="1"/>
            <a:endParaRPr lang="en-US" altLang="ja-JP" sz="1800" dirty="0" smtClean="0"/>
          </a:p>
          <a:p>
            <a:r>
              <a:rPr kumimoji="1" lang="en-US" altLang="ja-JP" sz="1800" dirty="0" smtClean="0"/>
              <a:t>Tensor force effects on SD</a:t>
            </a:r>
          </a:p>
          <a:p>
            <a:pPr lvl="1"/>
            <a:r>
              <a:rPr lang="en-US" altLang="ja-JP" sz="1600" dirty="0" smtClean="0">
                <a:solidFill>
                  <a:schemeClr val="accent2"/>
                </a:solidFill>
              </a:rPr>
              <a:t>Attractive</a:t>
            </a:r>
            <a:r>
              <a:rPr lang="en-US" altLang="ja-JP" sz="1600" dirty="0" smtClean="0"/>
              <a:t> effects for </a:t>
            </a:r>
            <a:r>
              <a:rPr lang="en-US" altLang="ja-JP" sz="1600" dirty="0" err="1" smtClean="0"/>
              <a:t>J</a:t>
            </a:r>
            <a:r>
              <a:rPr lang="en-US" altLang="ja-JP" sz="1600" baseline="30000" dirty="0" err="1" smtClean="0"/>
              <a:t>π</a:t>
            </a:r>
            <a:r>
              <a:rPr lang="en-US" altLang="ja-JP" sz="1600" dirty="0" smtClean="0"/>
              <a:t>=0</a:t>
            </a:r>
            <a:r>
              <a:rPr lang="en-US" altLang="ja-JP" sz="1600" baseline="30000" dirty="0" smtClean="0"/>
              <a:t>-</a:t>
            </a:r>
            <a:r>
              <a:rPr lang="en-US" altLang="ja-JP" sz="1600" dirty="0" smtClean="0"/>
              <a:t>,2</a:t>
            </a:r>
            <a:r>
              <a:rPr lang="en-US" altLang="ja-JP" sz="1600" baseline="30000" dirty="0" smtClean="0"/>
              <a:t>-</a:t>
            </a:r>
          </a:p>
          <a:p>
            <a:pPr lvl="1"/>
            <a:r>
              <a:rPr kumimoji="1" lang="en-US" altLang="ja-JP" sz="1600" dirty="0" smtClean="0">
                <a:solidFill>
                  <a:srgbClr val="00B0F0"/>
                </a:solidFill>
              </a:rPr>
              <a:t>Repulsive</a:t>
            </a:r>
            <a:r>
              <a:rPr kumimoji="1" lang="en-US" altLang="ja-JP" sz="1600" dirty="0" smtClean="0"/>
              <a:t> effects for </a:t>
            </a:r>
            <a:r>
              <a:rPr kumimoji="1" lang="en-US" altLang="ja-JP" sz="1600" dirty="0" err="1" smtClean="0"/>
              <a:t>J</a:t>
            </a:r>
            <a:r>
              <a:rPr kumimoji="1" lang="en-US" altLang="ja-JP" sz="1600" baseline="30000" dirty="0" err="1" smtClean="0"/>
              <a:t>π</a:t>
            </a:r>
            <a:r>
              <a:rPr kumimoji="1" lang="en-US" altLang="ja-JP" sz="1600" dirty="0" smtClean="0"/>
              <a:t>=1</a:t>
            </a:r>
            <a:r>
              <a:rPr kumimoji="1" lang="en-US" altLang="ja-JP" sz="1600" baseline="30000" dirty="0" smtClean="0"/>
              <a:t>-</a:t>
            </a:r>
            <a:endParaRPr kumimoji="1" lang="ja-JP" altLang="en-US" sz="1600" baseline="30000" dirty="0"/>
          </a:p>
        </p:txBody>
      </p:sp>
      <p:sp>
        <p:nvSpPr>
          <p:cNvPr id="4" name="正方形/長方形 3"/>
          <p:cNvSpPr/>
          <p:nvPr/>
        </p:nvSpPr>
        <p:spPr>
          <a:xfrm>
            <a:off x="4789713" y="3348422"/>
            <a:ext cx="4294777" cy="3357155"/>
          </a:xfrm>
          <a:prstGeom prst="rect">
            <a:avLst/>
          </a:prstGeom>
          <a:solidFill>
            <a:schemeClr val="tx1"/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Picture 4" descr="C:\Users\wakasa2\Desktop\sdr_tens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9649" y="3425260"/>
            <a:ext cx="4196791" cy="3185465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6585491" y="3622743"/>
            <a:ext cx="1191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w/o tensor</a:t>
            </a:r>
            <a:endParaRPr kumimoji="1" lang="ja-JP" altLang="en-US" sz="14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773849" y="3618388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w/ tensor</a:t>
            </a:r>
            <a:endParaRPr kumimoji="1" lang="ja-JP" altLang="en-US" sz="14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rot="5400000">
            <a:off x="5819961" y="4138722"/>
            <a:ext cx="509451" cy="158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rot="5400000">
            <a:off x="6917767" y="4936513"/>
            <a:ext cx="728131" cy="405361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rot="16200000" flipH="1">
            <a:off x="7049741" y="5243907"/>
            <a:ext cx="1080167" cy="165769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rot="10800000" flipV="1">
            <a:off x="7004289" y="5941741"/>
            <a:ext cx="326189" cy="10693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rot="10800000" flipV="1">
            <a:off x="8327765" y="5957783"/>
            <a:ext cx="168439" cy="2672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7464695" y="4798397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rPr>
              <a:t>Fragmentation</a:t>
            </a:r>
            <a:endParaRPr kumimoji="1" lang="ja-JP" altLang="en-US" sz="1400" dirty="0">
              <a:solidFill>
                <a:srgbClr val="00B05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930604" y="5473312"/>
            <a:ext cx="1072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rPr>
              <a:t>Softening</a:t>
            </a:r>
            <a:endParaRPr kumimoji="1" lang="ja-JP" altLang="en-US" sz="1400" dirty="0">
              <a:solidFill>
                <a:schemeClr val="accent2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64456" y="5806441"/>
            <a:ext cx="4281715" cy="7482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1</a:t>
            </a:r>
            <a:r>
              <a:rPr lang="en-US" altLang="ja-JP" sz="1600" baseline="300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r>
              <a:rPr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strengths are fragmented</a:t>
            </a:r>
          </a:p>
          <a:p>
            <a:pPr>
              <a:buFont typeface="Wingdings" pitchFamily="2" charset="2"/>
              <a:buChar char="ü"/>
            </a:pPr>
            <a:r>
              <a:rPr kumimoji="1"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0</a:t>
            </a:r>
            <a:r>
              <a:rPr kumimoji="1" lang="en-US" altLang="ja-JP" sz="1600" baseline="300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r>
              <a:rPr kumimoji="1"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strength is concentrated at 9 </a:t>
            </a:r>
            <a:r>
              <a:rPr kumimoji="1" lang="en-US" altLang="ja-JP" sz="1600" dirty="0" err="1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MeV</a:t>
            </a:r>
            <a:endParaRPr kumimoji="1" lang="ja-JP" altLang="en-US" sz="1600" dirty="0">
              <a:solidFill>
                <a:schemeClr val="bg2">
                  <a:lumMod val="50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221186" name="Picture 2" descr="C:\Users\wakasa\Desktop\PhysRevLett_95_232502_ページ_3.jpg"/>
          <p:cNvPicPr>
            <a:picLocks noChangeAspect="1" noChangeArrowheads="1"/>
          </p:cNvPicPr>
          <p:nvPr/>
        </p:nvPicPr>
        <p:blipFill>
          <a:blip r:embed="rId3"/>
          <a:srcRect l="72030" t="59666" r="8549" b="24605"/>
          <a:stretch>
            <a:fillRect/>
          </a:stretch>
        </p:blipFill>
        <p:spPr bwMode="auto">
          <a:xfrm>
            <a:off x="6778173" y="1015997"/>
            <a:ext cx="2113269" cy="2214920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6400799" y="870858"/>
            <a:ext cx="2517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Proton </a:t>
            </a:r>
            <a:r>
              <a:rPr kumimoji="1" lang="en-US" altLang="ja-JP" sz="1400" dirty="0" err="1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s.p</a:t>
            </a:r>
            <a:r>
              <a:rPr kumimoji="1" lang="en-US" altLang="ja-JP" sz="14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. Energy  of </a:t>
            </a:r>
            <a:r>
              <a:rPr kumimoji="1" lang="en-US" altLang="ja-JP" sz="1400" dirty="0" err="1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Sb</a:t>
            </a:r>
            <a:endParaRPr kumimoji="1" lang="ja-JP" altLang="en-US" sz="14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 rot="16200000">
            <a:off x="5885541" y="1923144"/>
            <a:ext cx="1444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Energy (</a:t>
            </a:r>
            <a:r>
              <a:rPr kumimoji="1" lang="en-US" altLang="ja-JP" sz="1400" dirty="0" err="1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MeV</a:t>
            </a:r>
            <a:r>
              <a:rPr kumimoji="1" lang="en-US" altLang="ja-JP" sz="1400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)</a:t>
            </a:r>
            <a:endParaRPr kumimoji="1" lang="ja-JP" altLang="en-US" sz="1400" dirty="0">
              <a:solidFill>
                <a:schemeClr val="bg1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7121951" y="1230198"/>
            <a:ext cx="1051088" cy="1791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7920087" y="2989869"/>
            <a:ext cx="375501" cy="1791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437819" y="2994653"/>
            <a:ext cx="933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Neutron</a:t>
            </a:r>
            <a:endParaRPr kumimoji="1" lang="ja-JP" altLang="en-US" sz="1400" dirty="0">
              <a:solidFill>
                <a:schemeClr val="bg1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434677" y="2293928"/>
            <a:ext cx="356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rPr>
              <a:t>J</a:t>
            </a:r>
            <a:r>
              <a:rPr kumimoji="1" lang="en-US" altLang="ja-JP" sz="1400" baseline="-25000" dirty="0" smtClean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rPr>
              <a:t>&lt;</a:t>
            </a:r>
            <a:endParaRPr kumimoji="1" lang="ja-JP" altLang="en-US" sz="1400" baseline="-25000" dirty="0">
              <a:solidFill>
                <a:schemeClr val="accent2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294089" y="1645051"/>
            <a:ext cx="356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rPr>
              <a:t>J</a:t>
            </a:r>
            <a:r>
              <a:rPr kumimoji="1" lang="en-US" altLang="ja-JP" sz="1400" baseline="-25000" dirty="0" smtClean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rPr>
              <a:t>&lt;</a:t>
            </a:r>
            <a:endParaRPr kumimoji="1" lang="ja-JP" altLang="en-US" sz="1400" baseline="-25000" dirty="0">
              <a:solidFill>
                <a:schemeClr val="accent2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440680" y="563880"/>
            <a:ext cx="3726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T.Otsuka</a:t>
            </a:r>
            <a:r>
              <a:rPr kumimoji="1" lang="en-US" altLang="ja-JP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 et </a:t>
            </a:r>
            <a:r>
              <a:rPr kumimoji="1" lang="en-US" altLang="ja-JP" sz="1400" dirty="0" err="1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al.,PRL</a:t>
            </a:r>
            <a:r>
              <a:rPr kumimoji="1" lang="en-US" altLang="ja-JP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 95,232502(2005).</a:t>
            </a:r>
            <a:endParaRPr kumimoji="1" lang="ja-JP" altLang="en-US" sz="1400" dirty="0">
              <a:solidFill>
                <a:srgbClr val="00B0F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Experimental Study of SDR in </a:t>
            </a:r>
            <a:r>
              <a:rPr kumimoji="1" lang="en-US" altLang="ja-JP" baseline="30000" dirty="0" smtClean="0"/>
              <a:t>12</a:t>
            </a:r>
            <a:r>
              <a:rPr kumimoji="1" lang="en-US" altLang="ja-JP" dirty="0" smtClean="0"/>
              <a:t>B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1800" dirty="0" smtClean="0"/>
              <a:t>Tensor effects depend on </a:t>
            </a:r>
            <a:r>
              <a:rPr kumimoji="1" lang="en-US" altLang="ja-JP" sz="1800" dirty="0" err="1" smtClean="0"/>
              <a:t>J</a:t>
            </a:r>
            <a:r>
              <a:rPr kumimoji="1" lang="en-US" altLang="ja-JP" sz="1800" baseline="30000" dirty="0" err="1" smtClean="0"/>
              <a:t>π</a:t>
            </a:r>
            <a:endParaRPr kumimoji="1" lang="en-US" altLang="ja-JP" sz="1800" baseline="30000" dirty="0" smtClean="0"/>
          </a:p>
          <a:p>
            <a:pPr lvl="1"/>
            <a:r>
              <a:rPr lang="en-US" altLang="ja-JP" sz="1600" dirty="0" smtClean="0"/>
              <a:t>Selectivity is required</a:t>
            </a:r>
          </a:p>
          <a:p>
            <a:pPr lvl="1"/>
            <a:r>
              <a:rPr kumimoji="1" lang="en-US" altLang="ja-JP" sz="1600" dirty="0" smtClean="0">
                <a:solidFill>
                  <a:srgbClr val="FFC000"/>
                </a:solidFill>
              </a:rPr>
              <a:t>Tensor analyzing power </a:t>
            </a:r>
            <a:r>
              <a:rPr kumimoji="1" lang="en-US" altLang="ja-JP" sz="1600" dirty="0" err="1" smtClean="0">
                <a:solidFill>
                  <a:srgbClr val="FFC000"/>
                </a:solidFill>
              </a:rPr>
              <a:t>A</a:t>
            </a:r>
            <a:r>
              <a:rPr kumimoji="1" lang="en-US" altLang="ja-JP" sz="1600" baseline="-25000" dirty="0" err="1" smtClean="0">
                <a:solidFill>
                  <a:srgbClr val="FFC000"/>
                </a:solidFill>
              </a:rPr>
              <a:t>zz</a:t>
            </a:r>
            <a:r>
              <a:rPr kumimoji="1" lang="en-US" altLang="ja-JP" sz="1600" dirty="0" smtClean="0">
                <a:solidFill>
                  <a:srgbClr val="FFC000"/>
                </a:solidFill>
              </a:rPr>
              <a:t> of (d,</a:t>
            </a:r>
            <a:r>
              <a:rPr kumimoji="1" lang="en-US" altLang="ja-JP" sz="1600" baseline="30000" dirty="0" smtClean="0">
                <a:solidFill>
                  <a:srgbClr val="FFC000"/>
                </a:solidFill>
              </a:rPr>
              <a:t>2</a:t>
            </a:r>
            <a:r>
              <a:rPr kumimoji="1" lang="en-US" altLang="ja-JP" sz="1600" dirty="0" smtClean="0">
                <a:solidFill>
                  <a:srgbClr val="FFC000"/>
                </a:solidFill>
              </a:rPr>
              <a:t>He)</a:t>
            </a:r>
          </a:p>
          <a:p>
            <a:pPr lvl="1"/>
            <a:endParaRPr kumimoji="1" lang="en-US" altLang="ja-JP" sz="1600" dirty="0" smtClean="0"/>
          </a:p>
          <a:p>
            <a:pPr lvl="1"/>
            <a:endParaRPr lang="en-US" altLang="ja-JP" sz="1600" dirty="0" smtClean="0"/>
          </a:p>
          <a:p>
            <a:endParaRPr kumimoji="1" lang="en-US" altLang="ja-JP" sz="1600" dirty="0" smtClean="0"/>
          </a:p>
          <a:p>
            <a:r>
              <a:rPr lang="en-US" altLang="ja-JP" sz="1800" dirty="0" smtClean="0"/>
              <a:t>First measurement at RIKEN</a:t>
            </a:r>
          </a:p>
          <a:p>
            <a:pPr lvl="1"/>
            <a:r>
              <a:rPr kumimoji="1" lang="en-US" altLang="ja-JP" sz="1600" dirty="0" smtClean="0">
                <a:solidFill>
                  <a:srgbClr val="FFC000"/>
                </a:solidFill>
              </a:rPr>
              <a:t>0</a:t>
            </a:r>
            <a:r>
              <a:rPr kumimoji="1" lang="en-US" altLang="ja-JP" sz="1600" baseline="30000" dirty="0" smtClean="0">
                <a:solidFill>
                  <a:srgbClr val="FFC000"/>
                </a:solidFill>
              </a:rPr>
              <a:t>-</a:t>
            </a:r>
            <a:r>
              <a:rPr kumimoji="1" lang="en-US" altLang="ja-JP" sz="1600" dirty="0" smtClean="0">
                <a:solidFill>
                  <a:srgbClr val="FFC000"/>
                </a:solidFill>
              </a:rPr>
              <a:t> is identified at 9.3 </a:t>
            </a:r>
            <a:r>
              <a:rPr kumimoji="1" lang="en-US" altLang="ja-JP" sz="1600" dirty="0" err="1" smtClean="0">
                <a:solidFill>
                  <a:srgbClr val="FFC000"/>
                </a:solidFill>
              </a:rPr>
              <a:t>MeV</a:t>
            </a:r>
            <a:endParaRPr kumimoji="1" lang="en-US" altLang="ja-JP" sz="1600" dirty="0" smtClean="0">
              <a:solidFill>
                <a:srgbClr val="FFC000"/>
              </a:solidFill>
            </a:endParaRPr>
          </a:p>
          <a:p>
            <a:pPr lvl="1"/>
            <a:r>
              <a:rPr lang="en-US" altLang="ja-JP" sz="1600" dirty="0" smtClean="0"/>
              <a:t>SDR at 7 </a:t>
            </a:r>
            <a:r>
              <a:rPr lang="en-US" altLang="ja-JP" sz="1600" dirty="0" err="1" smtClean="0"/>
              <a:t>MeV</a:t>
            </a:r>
            <a:r>
              <a:rPr lang="en-US" altLang="ja-JP" sz="1600" dirty="0" smtClean="0"/>
              <a:t> is mainly 2</a:t>
            </a:r>
            <a:r>
              <a:rPr lang="en-US" altLang="ja-JP" sz="1600" baseline="30000" dirty="0" smtClean="0"/>
              <a:t>-</a:t>
            </a:r>
          </a:p>
          <a:p>
            <a:pPr lvl="1"/>
            <a:endParaRPr kumimoji="1" lang="en-US" altLang="ja-JP" sz="1600" dirty="0" smtClean="0"/>
          </a:p>
          <a:p>
            <a:r>
              <a:rPr lang="en-US" altLang="ja-JP" sz="1800" dirty="0" smtClean="0"/>
              <a:t>Later High-res. Measurement at KVI</a:t>
            </a:r>
          </a:p>
          <a:p>
            <a:pPr lvl="1"/>
            <a:r>
              <a:rPr kumimoji="1" lang="en-US" altLang="ja-JP" sz="1600" dirty="0" smtClean="0">
                <a:solidFill>
                  <a:srgbClr val="FFC000"/>
                </a:solidFill>
              </a:rPr>
              <a:t>Confirm 0</a:t>
            </a:r>
            <a:r>
              <a:rPr kumimoji="1" lang="en-US" altLang="ja-JP" sz="1600" baseline="30000" dirty="0" smtClean="0">
                <a:solidFill>
                  <a:srgbClr val="FFC000"/>
                </a:solidFill>
              </a:rPr>
              <a:t>-</a:t>
            </a:r>
            <a:r>
              <a:rPr kumimoji="1" lang="en-US" altLang="ja-JP" sz="1600" dirty="0" smtClean="0">
                <a:solidFill>
                  <a:srgbClr val="FFC000"/>
                </a:solidFill>
              </a:rPr>
              <a:t> at 9.3 </a:t>
            </a:r>
            <a:r>
              <a:rPr kumimoji="1" lang="en-US" altLang="ja-JP" sz="1600" dirty="0" err="1" smtClean="0">
                <a:solidFill>
                  <a:srgbClr val="FFC000"/>
                </a:solidFill>
              </a:rPr>
              <a:t>MeV</a:t>
            </a:r>
            <a:endParaRPr kumimoji="1" lang="en-US" altLang="ja-JP" sz="1600" dirty="0" smtClean="0">
              <a:solidFill>
                <a:srgbClr val="FFC000"/>
              </a:solidFill>
            </a:endParaRPr>
          </a:p>
          <a:p>
            <a:pPr lvl="1"/>
            <a:r>
              <a:rPr lang="en-US" altLang="ja-JP" sz="1600" dirty="0" smtClean="0"/>
              <a:t>Lower-part of SDR at 7 </a:t>
            </a:r>
            <a:r>
              <a:rPr lang="en-US" altLang="ja-JP" sz="1600" dirty="0" err="1" smtClean="0"/>
              <a:t>MeV</a:t>
            </a:r>
            <a:r>
              <a:rPr lang="en-US" altLang="ja-JP" sz="1600" dirty="0" smtClean="0"/>
              <a:t> is 2</a:t>
            </a:r>
            <a:r>
              <a:rPr lang="en-US" altLang="ja-JP" sz="1600" baseline="30000" dirty="0" smtClean="0"/>
              <a:t>-</a:t>
            </a:r>
          </a:p>
          <a:p>
            <a:pPr lvl="1"/>
            <a:r>
              <a:rPr kumimoji="1" lang="en-US" altLang="ja-JP" sz="1600" dirty="0" smtClean="0"/>
              <a:t>Upper-part of SDR at 7 </a:t>
            </a:r>
            <a:r>
              <a:rPr kumimoji="1" lang="en-US" altLang="ja-JP" sz="1600" dirty="0" err="1" smtClean="0"/>
              <a:t>MeV</a:t>
            </a:r>
            <a:r>
              <a:rPr kumimoji="1" lang="en-US" altLang="ja-JP" sz="1600" dirty="0" smtClean="0"/>
              <a:t> is 1</a:t>
            </a:r>
            <a:r>
              <a:rPr kumimoji="1" lang="en-US" altLang="ja-JP" sz="1600" baseline="30000" dirty="0" smtClean="0"/>
              <a:t>-</a:t>
            </a:r>
          </a:p>
          <a:p>
            <a:pPr lvl="1"/>
            <a:endParaRPr kumimoji="1" lang="en-US" altLang="ja-JP" sz="1600" dirty="0" smtClean="0"/>
          </a:p>
          <a:p>
            <a:pPr lvl="1"/>
            <a:endParaRPr kumimoji="1" lang="ja-JP" altLang="en-US" sz="1600" dirty="0"/>
          </a:p>
        </p:txBody>
      </p:sp>
      <p:sp>
        <p:nvSpPr>
          <p:cNvPr id="4" name="正方形/長方形 3"/>
          <p:cNvSpPr/>
          <p:nvPr/>
        </p:nvSpPr>
        <p:spPr>
          <a:xfrm>
            <a:off x="496960" y="5586883"/>
            <a:ext cx="5008490" cy="111198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Consistent with calc. employing tensor forces</a:t>
            </a:r>
          </a:p>
          <a:p>
            <a:pPr>
              <a:buFont typeface="Wingdings" pitchFamily="2" charset="2"/>
              <a:buChar char="ü"/>
            </a:pPr>
            <a:r>
              <a:rPr kumimoji="1"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0</a:t>
            </a:r>
            <a:r>
              <a:rPr kumimoji="1" lang="en-US" altLang="ja-JP" sz="1600" baseline="300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r>
              <a:rPr kumimoji="1"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</a:t>
            </a:r>
            <a:r>
              <a:rPr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was</a:t>
            </a:r>
            <a:r>
              <a:rPr kumimoji="1"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identified at 9.3 </a:t>
            </a:r>
            <a:r>
              <a:rPr kumimoji="1" lang="en-US" altLang="ja-JP" sz="1600" dirty="0" err="1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MeV</a:t>
            </a:r>
            <a:endParaRPr kumimoji="1" lang="en-US" altLang="ja-JP" sz="1600" dirty="0" smtClean="0">
              <a:solidFill>
                <a:schemeClr val="bg2">
                  <a:lumMod val="50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  <a:p>
            <a:pPr>
              <a:buFont typeface="Wingdings" pitchFamily="2" charset="2"/>
              <a:buChar char="ü"/>
            </a:pPr>
            <a:r>
              <a:rPr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1</a:t>
            </a:r>
            <a:r>
              <a:rPr lang="en-US" altLang="ja-JP" sz="1600" baseline="300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r>
              <a:rPr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seems to be weak  (fragmented)</a:t>
            </a:r>
          </a:p>
          <a:p>
            <a:r>
              <a:rPr kumimoji="1" lang="ja-JP" altLang="en-US" sz="1600" dirty="0" smtClean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rPr>
              <a:t>→ </a:t>
            </a:r>
            <a:r>
              <a:rPr kumimoji="1" lang="en-US" altLang="ja-JP" sz="1600" dirty="0" smtClean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rPr>
              <a:t>Systematic data and calc. desired</a:t>
            </a:r>
            <a:endParaRPr kumimoji="1" lang="ja-JP" altLang="en-US" sz="1600" dirty="0">
              <a:solidFill>
                <a:schemeClr val="accent2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222217" name="Picture 9" descr="\begin{align*}&#10;\textcolor[rgb]{1,1,0}{A_{zz}(0^{\circ})=&#10;\begin{cases}&#10;\textcolor[rgb]{1,0,1}{-2} &amp; \textcolor[rgb]{1,0,1}{{\textrm {for }0^-} }\\&#10;+1 &amp; {\textrm {for natural parity}}&#10;\end{cases}}&#10;\end{align*}&#10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202" y="2171700"/>
            <a:ext cx="4860608" cy="833438"/>
          </a:xfrm>
          <a:prstGeom prst="rect">
            <a:avLst/>
          </a:prstGeom>
          <a:noFill/>
        </p:spPr>
      </p:pic>
      <p:grpSp>
        <p:nvGrpSpPr>
          <p:cNvPr id="34" name="グループ化 33"/>
          <p:cNvGrpSpPr/>
          <p:nvPr/>
        </p:nvGrpSpPr>
        <p:grpSpPr>
          <a:xfrm>
            <a:off x="5581300" y="1407218"/>
            <a:ext cx="3602723" cy="5029522"/>
            <a:chOff x="9385663" y="1010952"/>
            <a:chExt cx="3602723" cy="5029522"/>
          </a:xfrm>
        </p:grpSpPr>
        <p:sp>
          <p:nvSpPr>
            <p:cNvPr id="33" name="正方形/長方形 32"/>
            <p:cNvSpPr/>
            <p:nvPr/>
          </p:nvSpPr>
          <p:spPr>
            <a:xfrm>
              <a:off x="9385663" y="1010952"/>
              <a:ext cx="3491949" cy="4994744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" name="Picture 5" descr="fig1-colo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484960" y="1506854"/>
              <a:ext cx="3323368" cy="4285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正方形/長方形 9"/>
            <p:cNvSpPr/>
            <p:nvPr/>
          </p:nvSpPr>
          <p:spPr>
            <a:xfrm>
              <a:off x="9482289" y="1091456"/>
              <a:ext cx="13885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ja-JP" sz="1600" dirty="0" smtClean="0">
                  <a:solidFill>
                    <a:srgbClr val="002060"/>
                  </a:solidFill>
                  <a:latin typeface="ヒラギノ丸ゴ StdN W6" pitchFamily="34" charset="-128"/>
                  <a:ea typeface="ヒラギノ丸ゴ StdN W6" pitchFamily="34" charset="-128"/>
                </a:rPr>
                <a:t>RIKEN data</a:t>
              </a: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11384486" y="4466263"/>
              <a:ext cx="3626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chemeClr val="accent2"/>
                  </a:solidFill>
                  <a:latin typeface="ヒラギノ丸ゴ StdN W6" pitchFamily="34" charset="-128"/>
                  <a:ea typeface="ヒラギノ丸ゴ StdN W6" pitchFamily="34" charset="-128"/>
                </a:rPr>
                <a:t>0</a:t>
              </a:r>
              <a:r>
                <a:rPr kumimoji="1" lang="en-US" altLang="ja-JP" sz="1400" baseline="30000" dirty="0" smtClean="0">
                  <a:solidFill>
                    <a:schemeClr val="accent2"/>
                  </a:solidFill>
                  <a:latin typeface="ヒラギノ丸ゴ StdN W6" pitchFamily="34" charset="-128"/>
                  <a:ea typeface="ヒラギノ丸ゴ StdN W6" pitchFamily="34" charset="-128"/>
                </a:rPr>
                <a:t>-</a:t>
              </a:r>
              <a:endParaRPr kumimoji="1" lang="ja-JP" altLang="en-US" sz="1400" baseline="30000" dirty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1183450" y="3910229"/>
              <a:ext cx="3626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solidFill>
                    <a:srgbClr val="0070C0"/>
                  </a:solidFill>
                  <a:latin typeface="ヒラギノ丸ゴ StdN W6" pitchFamily="34" charset="-128"/>
                  <a:ea typeface="ヒラギノ丸ゴ StdN W6" pitchFamily="34" charset="-128"/>
                </a:rPr>
                <a:t>2</a:t>
              </a:r>
              <a:r>
                <a:rPr lang="en-US" altLang="ja-JP" sz="1400" baseline="30000" dirty="0" smtClean="0">
                  <a:solidFill>
                    <a:srgbClr val="0070C0"/>
                  </a:solidFill>
                  <a:latin typeface="ヒラギノ丸ゴ StdN W6" pitchFamily="34" charset="-128"/>
                  <a:ea typeface="ヒラギノ丸ゴ StdN W6" pitchFamily="34" charset="-128"/>
                </a:rPr>
                <a:t>-</a:t>
              </a:r>
              <a:endParaRPr lang="ja-JP" altLang="en-US" sz="1400" baseline="30000" dirty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9507946" y="5763475"/>
              <a:ext cx="34804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err="1" smtClean="0">
                  <a:solidFill>
                    <a:srgbClr val="0070C0"/>
                  </a:solidFill>
                  <a:latin typeface="ヒラギノ丸ゴ StdN W6" pitchFamily="34" charset="-128"/>
                  <a:ea typeface="ヒラギノ丸ゴ StdN W6" pitchFamily="34" charset="-128"/>
                </a:rPr>
                <a:t>H.Okamura</a:t>
              </a:r>
              <a:r>
                <a:rPr kumimoji="1" lang="en-US" altLang="ja-JP" sz="1200" dirty="0" smtClean="0">
                  <a:solidFill>
                    <a:srgbClr val="0070C0"/>
                  </a:solidFill>
                  <a:latin typeface="ヒラギノ丸ゴ StdN W6" pitchFamily="34" charset="-128"/>
                  <a:ea typeface="ヒラギノ丸ゴ StdN W6" pitchFamily="34" charset="-128"/>
                </a:rPr>
                <a:t> et al., PRC 66,054602(2002).</a:t>
              </a:r>
            </a:p>
          </p:txBody>
        </p:sp>
      </p:grpSp>
      <p:grpSp>
        <p:nvGrpSpPr>
          <p:cNvPr id="35" name="グループ化 34"/>
          <p:cNvGrpSpPr/>
          <p:nvPr/>
        </p:nvGrpSpPr>
        <p:grpSpPr>
          <a:xfrm>
            <a:off x="5581300" y="1413032"/>
            <a:ext cx="3569678" cy="4994744"/>
            <a:chOff x="5562600" y="1028369"/>
            <a:chExt cx="3569678" cy="4994744"/>
          </a:xfrm>
        </p:grpSpPr>
        <p:sp>
          <p:nvSpPr>
            <p:cNvPr id="6" name="正方形/長方形 5"/>
            <p:cNvSpPr/>
            <p:nvPr/>
          </p:nvSpPr>
          <p:spPr>
            <a:xfrm>
              <a:off x="5562600" y="1028369"/>
              <a:ext cx="3491949" cy="4994744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2" name="グループ化 31"/>
            <p:cNvGrpSpPr/>
            <p:nvPr/>
          </p:nvGrpSpPr>
          <p:grpSpPr>
            <a:xfrm>
              <a:off x="5573399" y="1126291"/>
              <a:ext cx="3558879" cy="4871956"/>
              <a:chOff x="5573399" y="1126291"/>
              <a:chExt cx="3558879" cy="4871956"/>
            </a:xfrm>
          </p:grpSpPr>
          <p:sp>
            <p:nvSpPr>
              <p:cNvPr id="9" name="テキスト ボックス 8"/>
              <p:cNvSpPr txBox="1"/>
              <p:nvPr/>
            </p:nvSpPr>
            <p:spPr>
              <a:xfrm>
                <a:off x="5877861" y="5721248"/>
                <a:ext cx="32544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solidFill>
                      <a:srgbClr val="0070C0"/>
                    </a:solidFill>
                    <a:latin typeface="ヒラギノ丸ゴ StdN W6" pitchFamily="34" charset="-128"/>
                    <a:ea typeface="ヒラギノ丸ゴ StdN W6" pitchFamily="34" charset="-128"/>
                  </a:rPr>
                  <a:t>M.A. de </a:t>
                </a:r>
                <a:r>
                  <a:rPr kumimoji="1" lang="en-US" altLang="ja-JP" sz="1200" dirty="0" err="1" smtClean="0">
                    <a:solidFill>
                      <a:srgbClr val="0070C0"/>
                    </a:solidFill>
                    <a:latin typeface="ヒラギノ丸ゴ StdN W6" pitchFamily="34" charset="-128"/>
                    <a:ea typeface="ヒラギノ丸ゴ StdN W6" pitchFamily="34" charset="-128"/>
                  </a:rPr>
                  <a:t>Huu</a:t>
                </a:r>
                <a:r>
                  <a:rPr kumimoji="1" lang="en-US" altLang="ja-JP" sz="1200" dirty="0" smtClean="0">
                    <a:solidFill>
                      <a:srgbClr val="0070C0"/>
                    </a:solidFill>
                    <a:latin typeface="ヒラギノ丸ゴ StdN W6" pitchFamily="34" charset="-128"/>
                    <a:ea typeface="ヒラギノ丸ゴ StdN W6" pitchFamily="34" charset="-128"/>
                  </a:rPr>
                  <a:t> et al., PLB 649,35(2007)</a:t>
                </a:r>
                <a:r>
                  <a:rPr lang="en-US" altLang="ja-JP" sz="1200" dirty="0" smtClean="0">
                    <a:solidFill>
                      <a:srgbClr val="0070C0"/>
                    </a:solidFill>
                    <a:latin typeface="ヒラギノ丸ゴ StdN W6" pitchFamily="34" charset="-128"/>
                    <a:ea typeface="ヒラギノ丸ゴ StdN W6" pitchFamily="34" charset="-128"/>
                  </a:rPr>
                  <a:t>.</a:t>
                </a:r>
                <a:endParaRPr kumimoji="1" lang="en-US" altLang="ja-JP" sz="1200" dirty="0" smtClean="0">
                  <a:solidFill>
                    <a:srgbClr val="0070C0"/>
                  </a:solidFill>
                  <a:latin typeface="ヒラギノ丸ゴ StdN W6" pitchFamily="34" charset="-128"/>
                  <a:ea typeface="ヒラギノ丸ゴ StdN W6" pitchFamily="34" charset="-128"/>
                </a:endParaRPr>
              </a:p>
            </p:txBody>
          </p:sp>
          <p:pic>
            <p:nvPicPr>
              <p:cNvPr id="222214" name="Picture 6" descr="C:\Users\wakasa\Desktop\sdarticle_ページ_6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0545" t="61337" r="27400" b="23876"/>
              <a:stretch>
                <a:fillRect/>
              </a:stretch>
            </p:blipFill>
            <p:spPr bwMode="auto">
              <a:xfrm>
                <a:off x="5950415" y="3714106"/>
                <a:ext cx="3180522" cy="1490869"/>
              </a:xfrm>
              <a:prstGeom prst="rect">
                <a:avLst/>
              </a:prstGeom>
              <a:noFill/>
            </p:spPr>
          </p:pic>
          <p:pic>
            <p:nvPicPr>
              <p:cNvPr id="13" name="Picture 5" descr="C:\Users\wakasa\Desktop\sdarticle_ページ_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9112" t="7707" r="66680" b="76323"/>
              <a:stretch>
                <a:fillRect/>
              </a:stretch>
            </p:blipFill>
            <p:spPr bwMode="auto">
              <a:xfrm>
                <a:off x="5829489" y="2273665"/>
                <a:ext cx="318218" cy="1610139"/>
              </a:xfrm>
              <a:prstGeom prst="rect">
                <a:avLst/>
              </a:prstGeom>
              <a:noFill/>
            </p:spPr>
          </p:pic>
          <p:pic>
            <p:nvPicPr>
              <p:cNvPr id="222213" name="Picture 5" descr="C:\Users\wakasa\Desktop\sdarticle_ページ_4.jpg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2287" t="7707" r="34844" b="77235"/>
              <a:stretch>
                <a:fillRect/>
              </a:stretch>
            </p:blipFill>
            <p:spPr bwMode="auto">
              <a:xfrm>
                <a:off x="6117227" y="2274920"/>
                <a:ext cx="2891790" cy="1518202"/>
              </a:xfrm>
              <a:prstGeom prst="rect">
                <a:avLst/>
              </a:prstGeom>
              <a:noFill/>
            </p:spPr>
          </p:pic>
          <p:sp>
            <p:nvSpPr>
              <p:cNvPr id="15" name="正方形/長方形 14"/>
              <p:cNvSpPr/>
              <p:nvPr/>
            </p:nvSpPr>
            <p:spPr>
              <a:xfrm>
                <a:off x="6111187" y="2420128"/>
                <a:ext cx="2890396" cy="2676293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8051499" y="2442431"/>
                <a:ext cx="932242" cy="50849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222215" name="Picture 7" descr="C:\Users\wakasa\Desktop\sdarticle_ページ_4.jpg"/>
              <p:cNvPicPr>
                <a:picLocks noChangeAspect="1" noChangeArrowheads="1"/>
              </p:cNvPicPr>
              <p:nvPr/>
            </p:nvPicPr>
            <p:blipFill>
              <a:blip r:embed="rId6"/>
              <a:srcRect l="56045" t="9274" r="30857" b="85246"/>
              <a:stretch>
                <a:fillRect/>
              </a:stretch>
            </p:blipFill>
            <p:spPr bwMode="auto">
              <a:xfrm>
                <a:off x="7482695" y="2449028"/>
                <a:ext cx="1485723" cy="828806"/>
              </a:xfrm>
              <a:prstGeom prst="rect">
                <a:avLst/>
              </a:prstGeom>
              <a:noFill/>
            </p:spPr>
          </p:pic>
          <p:pic>
            <p:nvPicPr>
              <p:cNvPr id="17" name="Picture 5" descr="fig1-color"/>
              <p:cNvPicPr>
                <a:picLocks noChangeAspect="1" noChangeArrowheads="1"/>
              </p:cNvPicPr>
              <p:nvPr/>
            </p:nvPicPr>
            <p:blipFill>
              <a:blip r:embed="rId3"/>
              <a:srcRect r="89626" b="48147"/>
              <a:stretch>
                <a:fillRect/>
              </a:stretch>
            </p:blipFill>
            <p:spPr bwMode="auto">
              <a:xfrm>
                <a:off x="5573399" y="2238138"/>
                <a:ext cx="254827" cy="1642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5" descr="fig1-color"/>
              <p:cNvPicPr>
                <a:picLocks noChangeAspect="1" noChangeArrowheads="1"/>
              </p:cNvPicPr>
              <p:nvPr/>
            </p:nvPicPr>
            <p:blipFill>
              <a:blip r:embed="rId3"/>
              <a:srcRect t="66261" r="88635" b="25376"/>
              <a:stretch>
                <a:fillRect/>
              </a:stretch>
            </p:blipFill>
            <p:spPr bwMode="auto">
              <a:xfrm>
                <a:off x="5589873" y="4274726"/>
                <a:ext cx="377734" cy="358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テキスト ボックス 19"/>
              <p:cNvSpPr txBox="1"/>
              <p:nvPr/>
            </p:nvSpPr>
            <p:spPr>
              <a:xfrm>
                <a:off x="7468914" y="4860857"/>
                <a:ext cx="3626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>
                    <a:solidFill>
                      <a:schemeClr val="accent2"/>
                    </a:solidFill>
                    <a:latin typeface="ヒラギノ丸ゴ StdN W6" pitchFamily="34" charset="-128"/>
                    <a:ea typeface="ヒラギノ丸ゴ StdN W6" pitchFamily="34" charset="-128"/>
                  </a:rPr>
                  <a:t>0</a:t>
                </a:r>
                <a:r>
                  <a:rPr kumimoji="1" lang="en-US" altLang="ja-JP" sz="1400" baseline="30000" dirty="0" smtClean="0">
                    <a:solidFill>
                      <a:schemeClr val="accent2"/>
                    </a:solidFill>
                    <a:latin typeface="ヒラギノ丸ゴ StdN W6" pitchFamily="34" charset="-128"/>
                    <a:ea typeface="ヒラギノ丸ゴ StdN W6" pitchFamily="34" charset="-128"/>
                  </a:rPr>
                  <a:t>-</a:t>
                </a:r>
                <a:endParaRPr kumimoji="1" lang="ja-JP" altLang="en-US" sz="1400" baseline="30000" dirty="0">
                  <a:solidFill>
                    <a:schemeClr val="accent2"/>
                  </a:solidFill>
                  <a:latin typeface="ヒラギノ丸ゴ StdN W6" pitchFamily="34" charset="-128"/>
                  <a:ea typeface="ヒラギノ丸ゴ StdN W6" pitchFamily="34" charset="-128"/>
                </a:endParaRPr>
              </a:p>
            </p:txBody>
          </p:sp>
          <p:sp>
            <p:nvSpPr>
              <p:cNvPr id="23" name="テキスト ボックス 22"/>
              <p:cNvSpPr txBox="1"/>
              <p:nvPr/>
            </p:nvSpPr>
            <p:spPr>
              <a:xfrm>
                <a:off x="6913949" y="4731461"/>
                <a:ext cx="3626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 smtClean="0">
                    <a:solidFill>
                      <a:srgbClr val="0070C0"/>
                    </a:solidFill>
                    <a:latin typeface="ヒラギノ丸ゴ StdN W6" pitchFamily="34" charset="-128"/>
                    <a:ea typeface="ヒラギノ丸ゴ StdN W6" pitchFamily="34" charset="-128"/>
                  </a:rPr>
                  <a:t>2</a:t>
                </a:r>
                <a:r>
                  <a:rPr lang="en-US" altLang="ja-JP" sz="1400" baseline="30000" dirty="0" smtClean="0">
                    <a:solidFill>
                      <a:srgbClr val="0070C0"/>
                    </a:solidFill>
                    <a:latin typeface="ヒラギノ丸ゴ StdN W6" pitchFamily="34" charset="-128"/>
                    <a:ea typeface="ヒラギノ丸ゴ StdN W6" pitchFamily="34" charset="-128"/>
                  </a:rPr>
                  <a:t>-</a:t>
                </a:r>
                <a:endParaRPr lang="ja-JP" altLang="en-US" sz="1400" baseline="30000" dirty="0">
                  <a:solidFill>
                    <a:srgbClr val="0070C0"/>
                  </a:solidFill>
                  <a:latin typeface="ヒラギノ丸ゴ StdN W6" pitchFamily="34" charset="-128"/>
                  <a:ea typeface="ヒラギノ丸ゴ StdN W6" pitchFamily="34" charset="-128"/>
                </a:endParaRPr>
              </a:p>
            </p:txBody>
          </p:sp>
          <p:sp>
            <p:nvSpPr>
              <p:cNvPr id="24" name="テキスト ボックス 23"/>
              <p:cNvSpPr txBox="1"/>
              <p:nvPr/>
            </p:nvSpPr>
            <p:spPr>
              <a:xfrm>
                <a:off x="7146863" y="3785431"/>
                <a:ext cx="3626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 smtClean="0">
                    <a:solidFill>
                      <a:srgbClr val="00B050"/>
                    </a:solidFill>
                    <a:latin typeface="ヒラギノ丸ゴ StdN W6" pitchFamily="34" charset="-128"/>
                    <a:ea typeface="ヒラギノ丸ゴ StdN W6" pitchFamily="34" charset="-128"/>
                  </a:rPr>
                  <a:t>1</a:t>
                </a:r>
                <a:r>
                  <a:rPr lang="en-US" altLang="ja-JP" sz="1400" baseline="30000" dirty="0" smtClean="0">
                    <a:solidFill>
                      <a:srgbClr val="00B050"/>
                    </a:solidFill>
                    <a:latin typeface="ヒラギノ丸ゴ StdN W6" pitchFamily="34" charset="-128"/>
                    <a:ea typeface="ヒラギノ丸ゴ StdN W6" pitchFamily="34" charset="-128"/>
                  </a:rPr>
                  <a:t>-</a:t>
                </a:r>
                <a:endParaRPr lang="ja-JP" altLang="en-US" sz="1400" baseline="30000" dirty="0">
                  <a:solidFill>
                    <a:srgbClr val="00B050"/>
                  </a:solidFill>
                  <a:latin typeface="ヒラギノ丸ゴ StdN W6" pitchFamily="34" charset="-128"/>
                  <a:ea typeface="ヒラギノ丸ゴ StdN W6" pitchFamily="34" charset="-128"/>
                </a:endParaRPr>
              </a:p>
            </p:txBody>
          </p:sp>
          <p:cxnSp>
            <p:nvCxnSpPr>
              <p:cNvPr id="26" name="直線矢印コネクタ 25"/>
              <p:cNvCxnSpPr/>
              <p:nvPr/>
            </p:nvCxnSpPr>
            <p:spPr>
              <a:xfrm rot="5400000" flipH="1" flipV="1">
                <a:off x="7535052" y="4823476"/>
                <a:ext cx="166777" cy="1588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矢印コネクタ 26"/>
              <p:cNvCxnSpPr/>
              <p:nvPr/>
            </p:nvCxnSpPr>
            <p:spPr>
              <a:xfrm rot="5400000" flipH="1" flipV="1">
                <a:off x="6985838" y="4653823"/>
                <a:ext cx="166777" cy="1588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矢印コネクタ 27"/>
              <p:cNvCxnSpPr/>
              <p:nvPr/>
            </p:nvCxnSpPr>
            <p:spPr>
              <a:xfrm rot="16200000" flipH="1">
                <a:off x="7213001" y="4162118"/>
                <a:ext cx="166777" cy="1588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0" name="Picture 5" descr="fig1-color"/>
              <p:cNvPicPr>
                <a:picLocks noChangeAspect="1" noChangeArrowheads="1"/>
              </p:cNvPicPr>
              <p:nvPr/>
            </p:nvPicPr>
            <p:blipFill>
              <a:blip r:embed="rId3"/>
              <a:srcRect l="22721" t="93586" b="240"/>
              <a:stretch>
                <a:fillRect/>
              </a:stretch>
            </p:blipFill>
            <p:spPr bwMode="auto">
              <a:xfrm>
                <a:off x="6340587" y="5214787"/>
                <a:ext cx="2568279" cy="2645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" name="正方形/長方形 30"/>
              <p:cNvSpPr/>
              <p:nvPr/>
            </p:nvSpPr>
            <p:spPr>
              <a:xfrm>
                <a:off x="5676643" y="1126291"/>
                <a:ext cx="158569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altLang="ja-JP" sz="1600" dirty="0" smtClean="0">
                    <a:solidFill>
                      <a:srgbClr val="002060"/>
                    </a:solidFill>
                    <a:latin typeface="ヒラギノ丸ゴ StdN W6" pitchFamily="34" charset="-128"/>
                    <a:ea typeface="ヒラギノ丸ゴ StdN W6" pitchFamily="34" charset="-128"/>
                  </a:rPr>
                  <a:t>KVI data</a:t>
                </a:r>
              </a:p>
              <a:p>
                <a:pPr lvl="0"/>
                <a:r>
                  <a:rPr lang="en-US" altLang="ja-JP" sz="1600" dirty="0" smtClean="0">
                    <a:solidFill>
                      <a:srgbClr val="002060"/>
                    </a:solidFill>
                    <a:latin typeface="ヒラギノ丸ゴ StdN W6" pitchFamily="34" charset="-128"/>
                    <a:ea typeface="ヒラギノ丸ゴ StdN W6" pitchFamily="34" charset="-128"/>
                  </a:rPr>
                  <a:t>ΔE=130 </a:t>
                </a:r>
                <a:r>
                  <a:rPr lang="en-US" altLang="ja-JP" sz="1600" dirty="0" err="1" smtClean="0">
                    <a:solidFill>
                      <a:srgbClr val="002060"/>
                    </a:solidFill>
                    <a:latin typeface="ヒラギノ丸ゴ StdN W6" pitchFamily="34" charset="-128"/>
                    <a:ea typeface="ヒラギノ丸ゴ StdN W6" pitchFamily="34" charset="-128"/>
                  </a:rPr>
                  <a:t>KeV</a:t>
                </a:r>
                <a:endParaRPr lang="en-US" altLang="ja-JP" sz="1600" dirty="0" smtClean="0">
                  <a:solidFill>
                    <a:srgbClr val="002060"/>
                  </a:solidFill>
                  <a:latin typeface="ヒラギノ丸ゴ StdN W6" pitchFamily="34" charset="-128"/>
                  <a:ea typeface="ヒラギノ丸ゴ StdN W6" pitchFamily="34" charset="-128"/>
                </a:endParaRPr>
              </a:p>
            </p:txBody>
          </p:sp>
        </p:grp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5364480" y="1082040"/>
            <a:ext cx="3489960" cy="4812133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6100" y="245364"/>
            <a:ext cx="8597900" cy="914400"/>
          </a:xfrm>
        </p:spPr>
        <p:txBody>
          <a:bodyPr/>
          <a:lstStyle/>
          <a:p>
            <a:r>
              <a:rPr kumimoji="1" lang="en-US" altLang="ja-JP" sz="2800" b="0" dirty="0" smtClean="0"/>
              <a:t>0ν2β Decay and Nuclear Matrix Element</a:t>
            </a:r>
            <a:endParaRPr kumimoji="1" lang="ja-JP" altLang="en-US" sz="2800" b="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33400" y="801333"/>
            <a:ext cx="8458200" cy="5676900"/>
          </a:xfrm>
        </p:spPr>
        <p:txBody>
          <a:bodyPr>
            <a:normAutofit/>
          </a:bodyPr>
          <a:lstStyle/>
          <a:p>
            <a:r>
              <a:rPr kumimoji="1" lang="en-US" altLang="ja-JP" sz="1800" dirty="0" smtClean="0"/>
              <a:t>If 0ν2β</a:t>
            </a:r>
            <a:r>
              <a:rPr lang="ja-JP" altLang="en-US" sz="1800" dirty="0" smtClean="0"/>
              <a:t> </a:t>
            </a:r>
            <a:r>
              <a:rPr lang="en-US" altLang="ja-JP" sz="1800" dirty="0" smtClean="0"/>
              <a:t>decay is observed</a:t>
            </a:r>
          </a:p>
          <a:p>
            <a:pPr lvl="1"/>
            <a:r>
              <a:rPr kumimoji="1" lang="en-US" altLang="ja-JP" sz="1600" dirty="0" smtClean="0">
                <a:solidFill>
                  <a:srgbClr val="FFC000"/>
                </a:solidFill>
              </a:rPr>
              <a:t>Neutrino: </a:t>
            </a:r>
            <a:r>
              <a:rPr kumimoji="1" lang="en-US" altLang="ja-JP" sz="1600" dirty="0" err="1" smtClean="0">
                <a:solidFill>
                  <a:srgbClr val="FFC000"/>
                </a:solidFill>
              </a:rPr>
              <a:t>Majorana</a:t>
            </a:r>
            <a:r>
              <a:rPr kumimoji="1" lang="en-US" altLang="ja-JP" sz="1600" dirty="0" smtClean="0">
                <a:solidFill>
                  <a:srgbClr val="FFC000"/>
                </a:solidFill>
              </a:rPr>
              <a:t> particle (ν=ν)</a:t>
            </a:r>
          </a:p>
          <a:p>
            <a:pPr lvl="1"/>
            <a:r>
              <a:rPr lang="en-US" altLang="ja-JP" sz="1600" dirty="0" smtClean="0"/>
              <a:t>Neutrino has finite mass</a:t>
            </a:r>
          </a:p>
          <a:p>
            <a:pPr lvl="2"/>
            <a:r>
              <a:rPr kumimoji="1" lang="en-US" altLang="ja-JP" sz="1600" dirty="0" smtClean="0">
                <a:solidFill>
                  <a:srgbClr val="FFC000"/>
                </a:solidFill>
              </a:rPr>
              <a:t>ABSOLUTE value of mass</a:t>
            </a:r>
          </a:p>
          <a:p>
            <a:r>
              <a:rPr lang="en-US" altLang="ja-JP" sz="1800" dirty="0" smtClean="0"/>
              <a:t>Relation between T</a:t>
            </a:r>
            <a:r>
              <a:rPr lang="en-US" altLang="ja-JP" sz="1800" baseline="-25000" dirty="0" smtClean="0"/>
              <a:t>1/2</a:t>
            </a:r>
            <a:r>
              <a:rPr lang="en-US" altLang="ja-JP" sz="1800" dirty="0" smtClean="0"/>
              <a:t> and </a:t>
            </a:r>
            <a:r>
              <a:rPr lang="en-US" altLang="ja-JP" sz="1800" dirty="0" err="1" smtClean="0"/>
              <a:t>m</a:t>
            </a:r>
            <a:r>
              <a:rPr lang="en-US" altLang="ja-JP" sz="1800" baseline="-25000" dirty="0" err="1" smtClean="0"/>
              <a:t>ν</a:t>
            </a:r>
            <a:endParaRPr lang="en-US" altLang="ja-JP" sz="1800" baseline="-25000" dirty="0" smtClean="0"/>
          </a:p>
          <a:p>
            <a:endParaRPr kumimoji="1" lang="en-US" altLang="ja-JP" sz="1800" dirty="0" smtClean="0"/>
          </a:p>
          <a:p>
            <a:endParaRPr lang="en-US" altLang="ja-JP" sz="1800" dirty="0" smtClean="0"/>
          </a:p>
          <a:p>
            <a:endParaRPr kumimoji="1" lang="en-US" altLang="ja-JP" sz="1800" dirty="0" smtClean="0"/>
          </a:p>
          <a:p>
            <a:endParaRPr kumimoji="1" lang="en-US" altLang="ja-JP" sz="1800" dirty="0" smtClean="0"/>
          </a:p>
          <a:p>
            <a:pPr lvl="1"/>
            <a:r>
              <a:rPr lang="en-US" altLang="ja-JP" sz="1600" dirty="0" smtClean="0"/>
              <a:t>M</a:t>
            </a:r>
            <a:r>
              <a:rPr lang="en-US" altLang="ja-JP" sz="1600" baseline="30000" dirty="0" smtClean="0"/>
              <a:t>0ν</a:t>
            </a:r>
            <a:r>
              <a:rPr lang="ja-JP" altLang="en-US" sz="1600" dirty="0" smtClean="0"/>
              <a:t> </a:t>
            </a:r>
            <a:r>
              <a:rPr lang="en-US" altLang="ja-JP" sz="1600" dirty="0" smtClean="0"/>
              <a:t>information from nuclear physics</a:t>
            </a:r>
            <a:br>
              <a:rPr lang="en-US" altLang="ja-JP" sz="1600" dirty="0" smtClean="0"/>
            </a:br>
            <a:r>
              <a:rPr lang="en-US" altLang="ja-JP" sz="1600" dirty="0" smtClean="0"/>
              <a:t>is very important</a:t>
            </a:r>
          </a:p>
          <a:p>
            <a:pPr>
              <a:buNone/>
            </a:pPr>
            <a:r>
              <a:rPr lang="en-US" altLang="ja-JP" sz="1800" dirty="0" smtClean="0"/>
              <a:t>Accuracy of M</a:t>
            </a:r>
            <a:r>
              <a:rPr lang="en-US" altLang="ja-JP" sz="1800" baseline="30000" dirty="0" smtClean="0"/>
              <a:t>0ν</a:t>
            </a:r>
          </a:p>
          <a:p>
            <a:pPr lvl="1"/>
            <a:r>
              <a:rPr lang="en-US" altLang="ja-JP" sz="1600" dirty="0" smtClean="0"/>
              <a:t>0</a:t>
            </a:r>
            <a:r>
              <a:rPr lang="en-US" altLang="ja-JP" sz="1600" baseline="30000" dirty="0" smtClean="0"/>
              <a:t>+</a:t>
            </a:r>
            <a:r>
              <a:rPr lang="en-US" altLang="ja-JP" sz="1600" dirty="0" smtClean="0"/>
              <a:t> </a:t>
            </a:r>
            <a:r>
              <a:rPr lang="ja-JP" altLang="en-US" sz="1600" dirty="0" smtClean="0"/>
              <a:t>→ </a:t>
            </a:r>
            <a:r>
              <a:rPr lang="en-US" altLang="ja-JP" sz="1600" dirty="0" smtClean="0">
                <a:solidFill>
                  <a:schemeClr val="accent2"/>
                </a:solidFill>
              </a:rPr>
              <a:t>1</a:t>
            </a:r>
            <a:r>
              <a:rPr lang="en-US" altLang="ja-JP" sz="1600" baseline="30000" dirty="0" smtClean="0">
                <a:solidFill>
                  <a:schemeClr val="accent2"/>
                </a:solidFill>
              </a:rPr>
              <a:t>+</a:t>
            </a:r>
            <a:r>
              <a:rPr lang="en-US" altLang="ja-JP" sz="1600" dirty="0" smtClean="0">
                <a:solidFill>
                  <a:schemeClr val="accent2"/>
                </a:solidFill>
              </a:rPr>
              <a:t> (GT)</a:t>
            </a:r>
            <a:r>
              <a:rPr lang="en-US" altLang="ja-JP" sz="1600" dirty="0" smtClean="0"/>
              <a:t> </a:t>
            </a:r>
            <a:r>
              <a:rPr lang="ja-JP" altLang="en-US" sz="1600" dirty="0" smtClean="0"/>
              <a:t>→ </a:t>
            </a:r>
            <a:r>
              <a:rPr lang="en-US" altLang="ja-JP" sz="1600" dirty="0" smtClean="0"/>
              <a:t>0</a:t>
            </a:r>
            <a:r>
              <a:rPr lang="en-US" altLang="ja-JP" sz="1600" baseline="30000" dirty="0" smtClean="0"/>
              <a:t>+</a:t>
            </a:r>
          </a:p>
          <a:p>
            <a:pPr lvl="2"/>
            <a:r>
              <a:rPr lang="en-US" altLang="ja-JP" sz="1600" dirty="0" smtClean="0">
                <a:solidFill>
                  <a:srgbClr val="FFC000"/>
                </a:solidFill>
              </a:rPr>
              <a:t>Sensitive to parameter in theory</a:t>
            </a:r>
          </a:p>
          <a:p>
            <a:pPr lvl="1"/>
            <a:r>
              <a:rPr lang="en-US" altLang="ja-JP" sz="1600" dirty="0" smtClean="0"/>
              <a:t>0</a:t>
            </a:r>
            <a:r>
              <a:rPr lang="en-US" altLang="ja-JP" sz="1600" baseline="30000" dirty="0" smtClean="0"/>
              <a:t>+</a:t>
            </a:r>
            <a:r>
              <a:rPr lang="en-US" altLang="ja-JP" sz="1600" dirty="0" smtClean="0"/>
              <a:t> </a:t>
            </a:r>
            <a:r>
              <a:rPr lang="ja-JP" altLang="en-US" sz="1600" dirty="0" smtClean="0"/>
              <a:t>→ </a:t>
            </a:r>
            <a:r>
              <a:rPr lang="en-US" altLang="ja-JP" sz="1600" dirty="0" smtClean="0">
                <a:solidFill>
                  <a:srgbClr val="00B0F0"/>
                </a:solidFill>
              </a:rPr>
              <a:t>1</a:t>
            </a:r>
            <a:r>
              <a:rPr lang="en-US" altLang="ja-JP" sz="1600" baseline="30000" dirty="0" smtClean="0">
                <a:solidFill>
                  <a:srgbClr val="00B0F0"/>
                </a:solidFill>
              </a:rPr>
              <a:t>-</a:t>
            </a:r>
            <a:r>
              <a:rPr lang="en-US" altLang="ja-JP" sz="1600" dirty="0" smtClean="0">
                <a:solidFill>
                  <a:srgbClr val="00B0F0"/>
                </a:solidFill>
              </a:rPr>
              <a:t>, 2</a:t>
            </a:r>
            <a:r>
              <a:rPr lang="en-US" altLang="ja-JP" sz="1600" baseline="30000" dirty="0" smtClean="0">
                <a:solidFill>
                  <a:srgbClr val="00B0F0"/>
                </a:solidFill>
              </a:rPr>
              <a:t>-</a:t>
            </a:r>
            <a:r>
              <a:rPr lang="en-US" altLang="ja-JP" sz="1600" dirty="0" smtClean="0">
                <a:solidFill>
                  <a:srgbClr val="00B0F0"/>
                </a:solidFill>
              </a:rPr>
              <a:t> (SDR) </a:t>
            </a:r>
            <a:r>
              <a:rPr lang="ja-JP" altLang="en-US" sz="1600" dirty="0" smtClean="0"/>
              <a:t>→ </a:t>
            </a:r>
            <a:r>
              <a:rPr lang="en-US" altLang="ja-JP" sz="1600" dirty="0" smtClean="0"/>
              <a:t>0</a:t>
            </a:r>
            <a:r>
              <a:rPr lang="en-US" altLang="ja-JP" sz="1600" baseline="30000" dirty="0" smtClean="0"/>
              <a:t>+</a:t>
            </a:r>
          </a:p>
          <a:p>
            <a:pPr lvl="2"/>
            <a:r>
              <a:rPr lang="en-US" altLang="ja-JP" sz="1600" dirty="0" smtClean="0">
                <a:solidFill>
                  <a:srgbClr val="FFC000"/>
                </a:solidFill>
              </a:rPr>
              <a:t>Dominant component</a:t>
            </a:r>
          </a:p>
        </p:txBody>
      </p:sp>
      <p:pic>
        <p:nvPicPr>
          <p:cNvPr id="233474" name="Picture 2" descr="\begin{align*}&#10;\textcolor[rgb]{1,1,1}{\frac{1}{T_{1/2}}&#10;=&#10;G^{0\nu}&#10;| \textcolor[rgb]{1,1,0}{M^{0\nu}} |^2&#10;| \textcolor[rgb]{0,1,1}{\langle m_{\nu}\rangle }|^2}&#10;\end{align*}&#10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7956" y="2716966"/>
            <a:ext cx="3467100" cy="693420"/>
          </a:xfrm>
          <a:prstGeom prst="rect">
            <a:avLst/>
          </a:prstGeom>
          <a:noFill/>
        </p:spPr>
      </p:pic>
      <p:pic>
        <p:nvPicPr>
          <p:cNvPr id="233475" name="Picture 3" descr="C:\Users\wakasa\Desktop\Simkovic_PRC77_045503_ページ_0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4" t="6664" r="6157" b="46064"/>
          <a:stretch>
            <a:fillRect/>
          </a:stretch>
        </p:blipFill>
        <p:spPr bwMode="auto">
          <a:xfrm>
            <a:off x="5471160" y="1052793"/>
            <a:ext cx="3307080" cy="4754880"/>
          </a:xfrm>
          <a:prstGeom prst="rect">
            <a:avLst/>
          </a:prstGeom>
          <a:noFill/>
        </p:spPr>
      </p:pic>
      <p:sp>
        <p:nvSpPr>
          <p:cNvPr id="7" name="角丸四角形 6"/>
          <p:cNvSpPr/>
          <p:nvPr/>
        </p:nvSpPr>
        <p:spPr>
          <a:xfrm>
            <a:off x="6400800" y="3727664"/>
            <a:ext cx="213362" cy="106010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 7"/>
          <p:cNvSpPr/>
          <p:nvPr/>
        </p:nvSpPr>
        <p:spPr>
          <a:xfrm>
            <a:off x="6643636" y="3998970"/>
            <a:ext cx="213362" cy="78544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9"/>
          <p:cNvSpPr/>
          <p:nvPr/>
        </p:nvSpPr>
        <p:spPr>
          <a:xfrm>
            <a:off x="6400801" y="1573966"/>
            <a:ext cx="213362" cy="17417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285245" y="1275866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1</a:t>
            </a:r>
            <a:r>
              <a:rPr kumimoji="1" lang="en-US" altLang="ja-JP" sz="1600" baseline="300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+</a:t>
            </a:r>
            <a:endParaRPr kumimoji="1" lang="ja-JP" altLang="en-US" sz="1600" baseline="300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291945" y="3427888"/>
            <a:ext cx="388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1</a:t>
            </a:r>
            <a:r>
              <a:rPr kumimoji="1" lang="en-US" altLang="ja-JP" sz="1600" baseline="300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endParaRPr kumimoji="1" lang="ja-JP" altLang="en-US" sz="1600" baseline="300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564923" y="3680772"/>
            <a:ext cx="388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2</a:t>
            </a:r>
            <a:r>
              <a:rPr kumimoji="1" lang="en-US" altLang="ja-JP" sz="1600" baseline="300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endParaRPr kumimoji="1" lang="ja-JP" altLang="en-US" sz="1600" baseline="300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49883" y="2220411"/>
            <a:ext cx="1443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 smtClean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rPr>
              <a:t>Param</a:t>
            </a:r>
            <a:r>
              <a:rPr kumimoji="1" lang="en-US" altLang="ja-JP" sz="1600" dirty="0" smtClean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rPr>
              <a:t>. dep.</a:t>
            </a:r>
            <a:endParaRPr kumimoji="1" lang="ja-JP" altLang="en-US" sz="1600" dirty="0">
              <a:solidFill>
                <a:srgbClr val="00B05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7269982" y="2195291"/>
            <a:ext cx="1351504" cy="106010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269982" y="3380996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“-” Parity</a:t>
            </a:r>
            <a:endParaRPr kumimoji="1" lang="ja-JP" altLang="en-US" dirty="0">
              <a:solidFill>
                <a:schemeClr val="bg1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323528" y="1247396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“+” Parity</a:t>
            </a:r>
            <a:endParaRPr kumimoji="1" lang="ja-JP" altLang="en-US" dirty="0">
              <a:solidFill>
                <a:schemeClr val="bg1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247099" y="790833"/>
            <a:ext cx="3953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F.Simkovic</a:t>
            </a:r>
            <a:r>
              <a:rPr kumimoji="1" lang="en-US" altLang="ja-JP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 et </a:t>
            </a:r>
            <a:r>
              <a:rPr kumimoji="1" lang="en-US" altLang="ja-JP" sz="1400" dirty="0" err="1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al.,PRC</a:t>
            </a:r>
            <a:r>
              <a:rPr kumimoji="1" lang="en-US" altLang="ja-JP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 77,045503(2008). </a:t>
            </a:r>
            <a:endParaRPr kumimoji="1" lang="ja-JP" altLang="en-US" sz="1400" dirty="0">
              <a:solidFill>
                <a:srgbClr val="00B0F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840259" y="5955957"/>
            <a:ext cx="8007179" cy="69197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“Experimental” GT and SDR strengths in 2β-decay nuclei</a:t>
            </a:r>
          </a:p>
          <a:p>
            <a:pPr algn="ctr"/>
            <a:r>
              <a:rPr lang="ja-JP" altLang="en-US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→ </a:t>
            </a: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Constraint to “theory” would improve accuracy of M</a:t>
            </a:r>
            <a:r>
              <a:rPr lang="en-US" altLang="ja-JP" baseline="300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0ν</a:t>
            </a:r>
            <a:endParaRPr kumimoji="1" lang="ja-JP" altLang="en-US" baseline="30000" dirty="0">
              <a:solidFill>
                <a:schemeClr val="bg2">
                  <a:lumMod val="50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608172" y="2355594"/>
            <a:ext cx="1544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Effective mass</a:t>
            </a:r>
            <a:endParaRPr kumimoji="1" lang="ja-JP" altLang="en-US" sz="1400" dirty="0">
              <a:solidFill>
                <a:srgbClr val="00B0F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719452" y="2347356"/>
            <a:ext cx="1745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ヒラギノ丸ゴ StdN W6" pitchFamily="34" charset="-128"/>
                <a:ea typeface="ヒラギノ丸ゴ StdN W6" pitchFamily="34" charset="-128"/>
              </a:rPr>
              <a:t>Phase space, etc</a:t>
            </a:r>
            <a:endParaRPr kumimoji="1" lang="ja-JP" altLang="en-US" sz="1400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120345" y="3571533"/>
            <a:ext cx="1226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rPr>
              <a:t>0ν2β exp.</a:t>
            </a:r>
            <a:endParaRPr kumimoji="1" lang="ja-JP" altLang="en-US" sz="1400" dirty="0">
              <a:solidFill>
                <a:schemeClr val="accent2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378427" y="3580694"/>
            <a:ext cx="2318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FF00"/>
                </a:solidFill>
                <a:latin typeface="ヒラギノ丸ゴ StdN W6" pitchFamily="34" charset="-128"/>
                <a:ea typeface="ヒラギノ丸ゴ StdN W6" pitchFamily="34" charset="-128"/>
              </a:rPr>
              <a:t>Nuclear matrix (theory)</a:t>
            </a:r>
            <a:endParaRPr kumimoji="1" lang="ja-JP" altLang="en-US" sz="1400" dirty="0">
              <a:solidFill>
                <a:srgbClr val="FFFF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29" name="直線矢印コネクタ 28"/>
          <p:cNvCxnSpPr/>
          <p:nvPr/>
        </p:nvCxnSpPr>
        <p:spPr>
          <a:xfrm rot="5400000" flipH="1" flipV="1">
            <a:off x="1519882" y="3484606"/>
            <a:ext cx="296563" cy="1588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rot="5400000" flipH="1" flipV="1">
            <a:off x="3155093" y="3453433"/>
            <a:ext cx="296563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rot="16200000" flipH="1">
            <a:off x="4180705" y="2757898"/>
            <a:ext cx="296563" cy="1588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 rot="16200000" flipH="1">
            <a:off x="2467236" y="2739577"/>
            <a:ext cx="296563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6996545" y="3685311"/>
            <a:ext cx="1677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aseline="30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100</a:t>
            </a:r>
            <a:r>
              <a:rPr kumimoji="1" lang="en-US" altLang="ja-JP" sz="16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Mo(0</a:t>
            </a:r>
            <a:r>
              <a:rPr kumimoji="1" lang="en-US" altLang="ja-JP" sz="1600" baseline="30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+</a:t>
            </a:r>
            <a:r>
              <a:rPr kumimoji="1" lang="en-US" altLang="ja-JP" sz="16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)</a:t>
            </a:r>
          </a:p>
          <a:p>
            <a:r>
              <a:rPr lang="en-US" altLang="ja-JP" sz="16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  </a:t>
            </a:r>
            <a:r>
              <a:rPr kumimoji="1" lang="ja-JP" altLang="en-US" sz="16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→</a:t>
            </a:r>
            <a:r>
              <a:rPr lang="en-US" altLang="ja-JP" sz="1600" baseline="30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100</a:t>
            </a:r>
            <a:r>
              <a:rPr lang="en-US" altLang="ja-JP" sz="16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Tc(</a:t>
            </a:r>
            <a:r>
              <a:rPr kumimoji="1" lang="en-US" altLang="ja-JP" sz="16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J</a:t>
            </a:r>
            <a:r>
              <a:rPr kumimoji="1" lang="en-US" altLang="ja-JP" sz="1600" baseline="30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±</a:t>
            </a:r>
            <a:r>
              <a:rPr kumimoji="1" lang="en-US" altLang="ja-JP" sz="16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)</a:t>
            </a:r>
          </a:p>
          <a:p>
            <a:r>
              <a:rPr lang="en-US" altLang="ja-JP" sz="16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     </a:t>
            </a:r>
            <a:r>
              <a:rPr kumimoji="1" lang="ja-JP" altLang="en-US" sz="16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→</a:t>
            </a:r>
            <a:r>
              <a:rPr kumimoji="1" lang="en-US" altLang="ja-JP" sz="1600" baseline="30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100</a:t>
            </a:r>
            <a:r>
              <a:rPr kumimoji="1" lang="en-US" altLang="ja-JP" sz="16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Rc(0</a:t>
            </a:r>
            <a:r>
              <a:rPr kumimoji="1" lang="en-US" altLang="ja-JP" sz="1600" baseline="30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+</a:t>
            </a:r>
            <a:r>
              <a:rPr kumimoji="1" lang="en-US" altLang="ja-JP" sz="16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)</a:t>
            </a:r>
            <a:endParaRPr kumimoji="1" lang="ja-JP" altLang="en-US" sz="1600" dirty="0">
              <a:solidFill>
                <a:srgbClr val="00206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>
            <a:off x="4386805" y="1203770"/>
            <a:ext cx="185195" cy="158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>
          <a:xfrm>
            <a:off x="5238205" y="3004457"/>
            <a:ext cx="3618411" cy="3627120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59077" y="945968"/>
            <a:ext cx="4835437" cy="5676900"/>
          </a:xfrm>
        </p:spPr>
        <p:txBody>
          <a:bodyPr>
            <a:normAutofit/>
          </a:bodyPr>
          <a:lstStyle/>
          <a:p>
            <a:r>
              <a:rPr kumimoji="1" lang="en-US" altLang="ja-JP" sz="1800" dirty="0" smtClean="0"/>
              <a:t>Measure </a:t>
            </a:r>
            <a:r>
              <a:rPr kumimoji="1" lang="en-US" altLang="ja-JP" sz="1800" baseline="30000" dirty="0" smtClean="0"/>
              <a:t>48</a:t>
            </a:r>
            <a:r>
              <a:rPr kumimoji="1" lang="en-US" altLang="ja-JP" sz="1800" dirty="0" smtClean="0"/>
              <a:t>Ca(</a:t>
            </a:r>
            <a:r>
              <a:rPr kumimoji="1" lang="en-US" altLang="ja-JP" sz="1800" dirty="0" err="1" smtClean="0"/>
              <a:t>p,n</a:t>
            </a:r>
            <a:r>
              <a:rPr kumimoji="1" lang="en-US" altLang="ja-JP" sz="1800" dirty="0" smtClean="0"/>
              <a:t>) and </a:t>
            </a:r>
            <a:r>
              <a:rPr kumimoji="1" lang="en-US" altLang="ja-JP" sz="1800" baseline="30000" dirty="0" smtClean="0"/>
              <a:t>48</a:t>
            </a:r>
            <a:r>
              <a:rPr kumimoji="1" lang="en-US" altLang="ja-JP" sz="1800" dirty="0" smtClean="0"/>
              <a:t>Ti(</a:t>
            </a:r>
            <a:r>
              <a:rPr kumimoji="1" lang="en-US" altLang="ja-JP" sz="1800" dirty="0" err="1" smtClean="0"/>
              <a:t>n,p</a:t>
            </a:r>
            <a:r>
              <a:rPr kumimoji="1" lang="en-US" altLang="ja-JP" sz="1800" dirty="0" smtClean="0"/>
              <a:t>)</a:t>
            </a:r>
          </a:p>
          <a:p>
            <a:pPr lvl="1"/>
            <a:r>
              <a:rPr lang="en-US" altLang="ja-JP" sz="1600" dirty="0" err="1" smtClean="0"/>
              <a:t>Multipole</a:t>
            </a:r>
            <a:r>
              <a:rPr lang="en-US" altLang="ja-JP" sz="1600" dirty="0" smtClean="0"/>
              <a:t> decomposition analysis</a:t>
            </a:r>
          </a:p>
          <a:p>
            <a:pPr lvl="2"/>
            <a:r>
              <a:rPr kumimoji="1" lang="en-US" altLang="ja-JP" sz="1600" dirty="0" smtClean="0">
                <a:solidFill>
                  <a:srgbClr val="FFC000"/>
                </a:solidFill>
              </a:rPr>
              <a:t>Extract GT-1</a:t>
            </a:r>
            <a:r>
              <a:rPr kumimoji="1" lang="en-US" altLang="ja-JP" sz="1600" baseline="30000" dirty="0" smtClean="0">
                <a:solidFill>
                  <a:srgbClr val="FFC000"/>
                </a:solidFill>
              </a:rPr>
              <a:t>+</a:t>
            </a:r>
            <a:r>
              <a:rPr kumimoji="1" lang="en-US" altLang="ja-JP" sz="1600" dirty="0" smtClean="0">
                <a:solidFill>
                  <a:srgbClr val="FFC000"/>
                </a:solidFill>
              </a:rPr>
              <a:t>(L=0)</a:t>
            </a:r>
          </a:p>
          <a:p>
            <a:pPr lvl="1"/>
            <a:r>
              <a:rPr lang="en-US" altLang="ja-JP" sz="1600" dirty="0" smtClean="0">
                <a:solidFill>
                  <a:srgbClr val="FFFF00"/>
                </a:solidFill>
              </a:rPr>
              <a:t>L=0 strength up to 30 </a:t>
            </a:r>
            <a:r>
              <a:rPr lang="en-US" altLang="ja-JP" sz="1600" dirty="0" err="1" smtClean="0">
                <a:solidFill>
                  <a:srgbClr val="FFFF00"/>
                </a:solidFill>
              </a:rPr>
              <a:t>MeV</a:t>
            </a:r>
            <a:endParaRPr kumimoji="1" lang="en-US" altLang="ja-JP" sz="1600" dirty="0" smtClean="0">
              <a:solidFill>
                <a:srgbClr val="FFFF00"/>
              </a:solidFill>
            </a:endParaRPr>
          </a:p>
          <a:p>
            <a:pPr lvl="1"/>
            <a:endParaRPr lang="en-US" altLang="ja-JP" sz="1800" dirty="0" smtClean="0"/>
          </a:p>
          <a:p>
            <a:endParaRPr kumimoji="1" lang="ja-JP" altLang="en-US" sz="1800" dirty="0"/>
          </a:p>
        </p:txBody>
      </p:sp>
      <p:sp>
        <p:nvSpPr>
          <p:cNvPr id="5" name="正方形/長方形 4"/>
          <p:cNvSpPr/>
          <p:nvPr/>
        </p:nvSpPr>
        <p:spPr>
          <a:xfrm>
            <a:off x="561702" y="2599510"/>
            <a:ext cx="3448595" cy="4036422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722" y="36356"/>
            <a:ext cx="8445500" cy="914400"/>
          </a:xfrm>
        </p:spPr>
        <p:txBody>
          <a:bodyPr/>
          <a:lstStyle/>
          <a:p>
            <a:r>
              <a:rPr kumimoji="1" lang="en-US" altLang="ja-JP" dirty="0" smtClean="0"/>
              <a:t>Intermediate GT Strength in </a:t>
            </a:r>
            <a:r>
              <a:rPr kumimoji="1" lang="en-US" altLang="ja-JP" baseline="30000" dirty="0" smtClean="0"/>
              <a:t>48</a:t>
            </a:r>
            <a:r>
              <a:rPr kumimoji="1" lang="en-US" altLang="ja-JP" dirty="0" smtClean="0"/>
              <a:t>Sc</a:t>
            </a:r>
            <a:br>
              <a:rPr kumimoji="1" lang="en-US" altLang="ja-JP" dirty="0" smtClean="0"/>
            </a:br>
            <a:r>
              <a:rPr lang="ja-JP" altLang="en-US" sz="2400" b="0" i="1" dirty="0" err="1" smtClean="0"/>
              <a:t>ー</a:t>
            </a:r>
            <a:r>
              <a:rPr lang="ja-JP" altLang="en-US" sz="2400" b="0" i="1" dirty="0" smtClean="0"/>
              <a:t> </a:t>
            </a:r>
            <a:r>
              <a:rPr lang="en-US" altLang="ja-JP" sz="2400" b="0" i="1" baseline="30000" dirty="0" smtClean="0"/>
              <a:t>48</a:t>
            </a:r>
            <a:r>
              <a:rPr lang="en-US" altLang="ja-JP" sz="2400" b="0" i="1" dirty="0" smtClean="0"/>
              <a:t>Ca </a:t>
            </a:r>
            <a:r>
              <a:rPr lang="ja-JP" altLang="en-US" sz="2400" b="0" i="1" dirty="0" smtClean="0"/>
              <a:t>→ </a:t>
            </a:r>
            <a:r>
              <a:rPr lang="en-US" altLang="ja-JP" sz="2400" b="0" i="1" baseline="30000" dirty="0" smtClean="0"/>
              <a:t>48</a:t>
            </a:r>
            <a:r>
              <a:rPr lang="en-US" altLang="ja-JP" sz="2400" b="0" i="1" dirty="0" smtClean="0"/>
              <a:t>Sc </a:t>
            </a:r>
            <a:r>
              <a:rPr lang="ja-JP" altLang="en-US" sz="2400" b="0" i="1" dirty="0" smtClean="0"/>
              <a:t>→ </a:t>
            </a:r>
            <a:r>
              <a:rPr lang="en-US" altLang="ja-JP" sz="2400" b="0" i="1" baseline="30000" dirty="0" smtClean="0"/>
              <a:t>48</a:t>
            </a:r>
            <a:r>
              <a:rPr lang="en-US" altLang="ja-JP" sz="2400" b="0" i="1" dirty="0" smtClean="0"/>
              <a:t>Ti </a:t>
            </a:r>
            <a:r>
              <a:rPr lang="ja-JP" altLang="en-US" sz="2400" b="0" i="1" dirty="0" err="1" smtClean="0"/>
              <a:t>ー</a:t>
            </a:r>
            <a:endParaRPr kumimoji="1" lang="ja-JP" altLang="en-US" sz="2400" b="0" i="1" dirty="0"/>
          </a:p>
        </p:txBody>
      </p:sp>
      <p:pic>
        <p:nvPicPr>
          <p:cNvPr id="6" name="図 5" descr="mda_nofill_4c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98" y="2833008"/>
            <a:ext cx="3043238" cy="3724275"/>
          </a:xfrm>
          <a:prstGeom prst="rect">
            <a:avLst/>
          </a:prstGeom>
          <a:noFill/>
        </p:spPr>
      </p:pic>
      <p:pic>
        <p:nvPicPr>
          <p:cNvPr id="7" name="図 6" descr="bgt_bin2_c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929" y="3096761"/>
            <a:ext cx="3321368" cy="3068161"/>
          </a:xfrm>
          <a:prstGeom prst="rect">
            <a:avLst/>
          </a:prstGeom>
          <a:noFill/>
        </p:spPr>
      </p:pic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4722222" y="928551"/>
            <a:ext cx="4421778" cy="129213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1" lang="en-US" altLang="ja-JP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ヒラギノ角ゴ StdN W5" pitchFamily="34" charset="-128"/>
                <a:ea typeface="ヒラギノ角ゴ StdN W5" pitchFamily="34" charset="-128"/>
                <a:cs typeface="+mn-cs"/>
              </a:rPr>
              <a:t>Exp. vs. </a:t>
            </a:r>
            <a:r>
              <a:rPr lang="en-US" altLang="ja-JP" dirty="0" err="1" smtClean="0">
                <a:latin typeface="ヒラギノ角ゴ StdN W5" pitchFamily="34" charset="-128"/>
                <a:ea typeface="ヒラギノ角ゴ StdN W5" pitchFamily="34" charset="-128"/>
              </a:rPr>
              <a:t>Theor</a:t>
            </a:r>
            <a:r>
              <a:rPr lang="en-US" altLang="ja-JP" dirty="0" smtClean="0">
                <a:latin typeface="ヒラギノ角ゴ StdN W5" pitchFamily="34" charset="-128"/>
                <a:ea typeface="ヒラギノ角ゴ StdN W5" pitchFamily="34" charset="-128"/>
              </a:rPr>
              <a:t>. GT strength </a:t>
            </a:r>
            <a:endParaRPr kumimoji="1" lang="en-US" altLang="ja-JP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ヒラギノ角ゴ StdN W5" pitchFamily="34" charset="-128"/>
              <a:ea typeface="ヒラギノ角ゴ StdN W5" pitchFamily="34" charset="-128"/>
              <a:cs typeface="+mn-cs"/>
            </a:endParaRPr>
          </a:p>
          <a:p>
            <a:pPr marL="740664" lvl="1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</a:pPr>
            <a:r>
              <a:rPr lang="en-US" altLang="ja-JP" sz="1600" dirty="0" smtClean="0">
                <a:latin typeface="ヒラギノ丸ゴ StdN W6" pitchFamily="34" charset="-128"/>
                <a:ea typeface="ヒラギノ丸ゴ StdN W6" pitchFamily="34" charset="-128"/>
              </a:rPr>
              <a:t>Reasonable description for β</a:t>
            </a:r>
            <a:r>
              <a:rPr lang="en-US" altLang="ja-JP" sz="1600" baseline="30000" dirty="0" smtClean="0">
                <a:latin typeface="ヒラギノ丸ゴ StdN W6" pitchFamily="34" charset="-128"/>
                <a:ea typeface="ヒラギノ丸ゴ StdN W6" pitchFamily="34" charset="-128"/>
              </a:rPr>
              <a:t>-</a:t>
            </a:r>
          </a:p>
          <a:p>
            <a:pPr marL="740664" lvl="1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</a:pPr>
            <a:r>
              <a:rPr lang="en-US" altLang="ja-JP" sz="1600" dirty="0" smtClean="0">
                <a:latin typeface="ヒラギノ丸ゴ StdN W6" pitchFamily="34" charset="-128"/>
                <a:ea typeface="ヒラギノ丸ゴ StdN W6" pitchFamily="34" charset="-128"/>
              </a:rPr>
              <a:t>Missing for β</a:t>
            </a:r>
            <a:r>
              <a:rPr lang="en-US" altLang="ja-JP" sz="1600" baseline="30000" dirty="0" smtClean="0">
                <a:latin typeface="ヒラギノ丸ゴ StdN W6" pitchFamily="34" charset="-128"/>
                <a:ea typeface="ヒラギノ丸ゴ StdN W6" pitchFamily="34" charset="-128"/>
              </a:rPr>
              <a:t>+</a:t>
            </a:r>
            <a:r>
              <a:rPr lang="en-US" altLang="ja-JP" sz="1600" dirty="0" smtClean="0">
                <a:latin typeface="ヒラギノ丸ゴ StdN W6" pitchFamily="34" charset="-128"/>
                <a:ea typeface="ヒラギノ丸ゴ StdN W6" pitchFamily="34" charset="-128"/>
              </a:rPr>
              <a:t> at E</a:t>
            </a:r>
            <a:r>
              <a:rPr lang="en-US" altLang="ja-JP" sz="1600" baseline="-25000" dirty="0" smtClean="0">
                <a:latin typeface="ヒラギノ丸ゴ StdN W6" pitchFamily="34" charset="-128"/>
                <a:ea typeface="ヒラギノ丸ゴ StdN W6" pitchFamily="34" charset="-128"/>
              </a:rPr>
              <a:t>x</a:t>
            </a:r>
            <a:r>
              <a:rPr lang="en-US" altLang="ja-JP" sz="1600" dirty="0" smtClean="0">
                <a:latin typeface="ヒラギノ丸ゴ StdN W6" pitchFamily="34" charset="-128"/>
                <a:ea typeface="ヒラギノ丸ゴ StdN W6" pitchFamily="34" charset="-128"/>
              </a:rPr>
              <a:t> &gt; 10 </a:t>
            </a:r>
            <a:r>
              <a:rPr lang="en-US" altLang="ja-JP" sz="1600" dirty="0" err="1" smtClean="0">
                <a:latin typeface="ヒラギノ丸ゴ StdN W6" pitchFamily="34" charset="-128"/>
                <a:ea typeface="ヒラギノ丸ゴ StdN W6" pitchFamily="34" charset="-128"/>
              </a:rPr>
              <a:t>MeV</a:t>
            </a:r>
            <a:r>
              <a:rPr lang="en-US" altLang="ja-JP" sz="1600" dirty="0" smtClean="0">
                <a:latin typeface="ヒラギノ丸ゴ StdN W6" pitchFamily="34" charset="-128"/>
                <a:ea typeface="ヒラギノ丸ゴ StdN W6" pitchFamily="34" charset="-128"/>
              </a:rPr>
              <a:t/>
            </a:r>
            <a:br>
              <a:rPr lang="en-US" altLang="ja-JP" sz="1600" dirty="0" smtClean="0">
                <a:latin typeface="ヒラギノ丸ゴ StdN W6" pitchFamily="34" charset="-128"/>
                <a:ea typeface="ヒラギノ丸ゴ StdN W6" pitchFamily="34" charset="-128"/>
              </a:rPr>
            </a:br>
            <a:r>
              <a:rPr lang="en-US" altLang="ja-JP" sz="1600" dirty="0" smtClean="0">
                <a:latin typeface="ヒラギノ丸ゴ StdN W6" pitchFamily="34" charset="-128"/>
                <a:ea typeface="ヒラギノ丸ゴ StdN W6" pitchFamily="34" charset="-128"/>
              </a:rPr>
              <a:t>(In part, IVSM)</a:t>
            </a:r>
          </a:p>
          <a:p>
            <a:pPr marL="740664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Wingdings"/>
              <a:buChar char=""/>
              <a:tabLst/>
              <a:defRPr/>
            </a:pPr>
            <a:endParaRPr kumimoji="1" lang="en-US" altLang="ja-JP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ヒラギノ丸ゴ StdN W6" pitchFamily="34" charset="-128"/>
              <a:ea typeface="ヒラギノ丸ゴ StdN W6" pitchFamily="34" charset="-128"/>
              <a:cs typeface="+mn-cs"/>
            </a:endParaRP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ヒラギノ角ゴ StdN W5" pitchFamily="34" charset="-128"/>
              <a:ea typeface="ヒラギノ角ゴ StdN W5" pitchFamily="34" charset="-128"/>
              <a:cs typeface="+mn-cs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 rot="5400000">
            <a:off x="6694715" y="4931230"/>
            <a:ext cx="692331" cy="1588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/>
          <p:cNvSpPr/>
          <p:nvPr/>
        </p:nvSpPr>
        <p:spPr>
          <a:xfrm>
            <a:off x="4811322" y="2160054"/>
            <a:ext cx="4127862" cy="5747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Important information for refining </a:t>
            </a:r>
            <a:r>
              <a:rPr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2β-decay matrix element</a:t>
            </a:r>
            <a:endParaRPr kumimoji="1" lang="ja-JP" altLang="en-US" sz="1600" dirty="0">
              <a:solidFill>
                <a:schemeClr val="bg2">
                  <a:lumMod val="50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7" name="右矢印 16"/>
          <p:cNvSpPr/>
          <p:nvPr/>
        </p:nvSpPr>
        <p:spPr>
          <a:xfrm>
            <a:off x="4180115" y="4441372"/>
            <a:ext cx="875211" cy="62701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939531" y="587830"/>
            <a:ext cx="2178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courtesy of </a:t>
            </a:r>
            <a:r>
              <a:rPr lang="en-US" altLang="ja-JP" sz="1600" dirty="0" err="1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K.Yako</a:t>
            </a:r>
            <a:endParaRPr kumimoji="1" lang="ja-JP" altLang="en-US" sz="1600" dirty="0">
              <a:solidFill>
                <a:srgbClr val="00B0F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290457" y="6126481"/>
            <a:ext cx="3429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Shell model calc.</a:t>
            </a:r>
          </a:p>
          <a:p>
            <a:r>
              <a:rPr lang="en-US" altLang="ja-JP" sz="1400" dirty="0" err="1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Horoi</a:t>
            </a:r>
            <a:r>
              <a:rPr lang="en-US" altLang="ja-JP" sz="14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 et </a:t>
            </a:r>
            <a:r>
              <a:rPr lang="en-US" altLang="ja-JP" sz="1400" dirty="0" err="1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al.,PRC</a:t>
            </a:r>
            <a:r>
              <a:rPr lang="en-US" altLang="ja-JP" sz="14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 75,034303(2007).</a:t>
            </a:r>
            <a:endParaRPr kumimoji="1" lang="ja-JP" altLang="en-US" sz="14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7338060" y="3191256"/>
            <a:ext cx="1234440" cy="5897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958584" y="3113532"/>
            <a:ext cx="1875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β</a:t>
            </a:r>
            <a:r>
              <a:rPr lang="en-US" altLang="ja-JP" sz="1600" baseline="300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r>
              <a:rPr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 : </a:t>
            </a:r>
            <a:r>
              <a:rPr lang="en-US" altLang="ja-JP" sz="1600" baseline="300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48</a:t>
            </a:r>
            <a:r>
              <a:rPr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Ca </a:t>
            </a:r>
            <a:r>
              <a:rPr lang="ja-JP" altLang="en-US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→</a:t>
            </a:r>
            <a:r>
              <a:rPr lang="en-US" altLang="ja-JP" sz="1600" baseline="300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48</a:t>
            </a:r>
            <a:r>
              <a:rPr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Sc</a:t>
            </a:r>
            <a:endParaRPr kumimoji="1" lang="ja-JP" altLang="en-US" sz="16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7316724" y="4532376"/>
            <a:ext cx="1234440" cy="286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996684" y="4518660"/>
            <a:ext cx="1858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β</a:t>
            </a:r>
            <a:r>
              <a:rPr lang="en-US" altLang="ja-JP" sz="1600" baseline="300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+</a:t>
            </a:r>
            <a:r>
              <a:rPr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 : </a:t>
            </a:r>
            <a:r>
              <a:rPr lang="en-US" altLang="ja-JP" sz="1600" baseline="300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48</a:t>
            </a:r>
            <a:r>
              <a:rPr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Sc </a:t>
            </a:r>
            <a:r>
              <a:rPr lang="ja-JP" altLang="en-US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→</a:t>
            </a:r>
            <a:r>
              <a:rPr lang="en-US" altLang="ja-JP" sz="1600" baseline="300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48</a:t>
            </a:r>
            <a:r>
              <a:rPr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Ti</a:t>
            </a:r>
            <a:endParaRPr kumimoji="1" lang="ja-JP" altLang="en-US" sz="16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4" name="円/楕円 23"/>
          <p:cNvSpPr/>
          <p:nvPr/>
        </p:nvSpPr>
        <p:spPr>
          <a:xfrm>
            <a:off x="7516962" y="3551670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" name="直線コネクタ 25"/>
          <p:cNvCxnSpPr/>
          <p:nvPr/>
        </p:nvCxnSpPr>
        <p:spPr>
          <a:xfrm>
            <a:off x="7411212" y="3880620"/>
            <a:ext cx="356616" cy="158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7734472" y="3438176"/>
            <a:ext cx="633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Exp.</a:t>
            </a:r>
            <a:endParaRPr kumimoji="1" lang="ja-JP" altLang="en-US" sz="16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740316" y="3713746"/>
            <a:ext cx="923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Theory</a:t>
            </a:r>
            <a:endParaRPr kumimoji="1" lang="ja-JP" altLang="en-US" sz="16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471058" y="4354285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C000"/>
                </a:solidFill>
                <a:latin typeface="ヒラギノ丸ゴ StdN W6" pitchFamily="34" charset="-128"/>
                <a:ea typeface="ヒラギノ丸ゴ StdN W6" pitchFamily="34" charset="-128"/>
              </a:rPr>
              <a:t>Preliminary</a:t>
            </a:r>
            <a:endParaRPr kumimoji="1" lang="ja-JP" altLang="en-US" sz="1400" dirty="0">
              <a:solidFill>
                <a:srgbClr val="FFC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500260" y="4822371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C000"/>
                </a:solidFill>
                <a:latin typeface="ヒラギノ丸ゴ StdN W6" pitchFamily="34" charset="-128"/>
                <a:ea typeface="ヒラギノ丸ゴ StdN W6" pitchFamily="34" charset="-128"/>
              </a:rPr>
              <a:t>Preliminary</a:t>
            </a:r>
            <a:endParaRPr kumimoji="1" lang="ja-JP" altLang="en-US" sz="1400" dirty="0">
              <a:solidFill>
                <a:srgbClr val="FFC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6358756" y="1166649"/>
            <a:ext cx="2711669" cy="4372303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800" dirty="0" smtClean="0"/>
              <a:t>Separation of SDR into Each </a:t>
            </a:r>
            <a:r>
              <a:rPr kumimoji="1" lang="en-US" altLang="ja-JP" sz="2800" dirty="0" err="1" smtClean="0"/>
              <a:t>J</a:t>
            </a:r>
            <a:r>
              <a:rPr kumimoji="1" lang="en-US" altLang="ja-JP" sz="2800" baseline="30000" dirty="0" err="1" smtClean="0"/>
              <a:t>π</a:t>
            </a:r>
            <a:endParaRPr kumimoji="1" lang="ja-JP" altLang="en-US" sz="2800" baseline="300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44220" y="844780"/>
            <a:ext cx="8458200" cy="5676900"/>
          </a:xfrm>
        </p:spPr>
        <p:txBody>
          <a:bodyPr>
            <a:normAutofit/>
          </a:bodyPr>
          <a:lstStyle/>
          <a:p>
            <a:r>
              <a:rPr kumimoji="1" lang="en-US" altLang="ja-JP" sz="1800" dirty="0" smtClean="0"/>
              <a:t>Separation of SDR(L=1)  into 0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,1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,2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 is important</a:t>
            </a:r>
          </a:p>
          <a:p>
            <a:pPr lvl="1"/>
            <a:r>
              <a:rPr lang="en-US" altLang="ja-JP" sz="1600" dirty="0" smtClean="0">
                <a:solidFill>
                  <a:srgbClr val="FFC000"/>
                </a:solidFill>
              </a:rPr>
              <a:t>The SDR contribution to M</a:t>
            </a:r>
            <a:r>
              <a:rPr lang="en-US" altLang="ja-JP" sz="1600" baseline="30000" dirty="0" smtClean="0">
                <a:solidFill>
                  <a:srgbClr val="FFC000"/>
                </a:solidFill>
              </a:rPr>
              <a:t>0ν</a:t>
            </a:r>
            <a:r>
              <a:rPr lang="en-US" altLang="ja-JP" sz="1600" dirty="0" smtClean="0">
                <a:solidFill>
                  <a:srgbClr val="FFC000"/>
                </a:solidFill>
              </a:rPr>
              <a:t> is largest</a:t>
            </a:r>
          </a:p>
          <a:p>
            <a:pPr lvl="2"/>
            <a:r>
              <a:rPr lang="en-US" altLang="ja-JP" sz="1600" dirty="0" smtClean="0"/>
              <a:t>Contributions depend on </a:t>
            </a:r>
            <a:r>
              <a:rPr lang="en-US" altLang="ja-JP" sz="1600" dirty="0" err="1" smtClean="0"/>
              <a:t>J</a:t>
            </a:r>
            <a:r>
              <a:rPr lang="en-US" altLang="ja-JP" sz="1600" baseline="30000" dirty="0" err="1" smtClean="0"/>
              <a:t>π</a:t>
            </a:r>
            <a:r>
              <a:rPr lang="ja-JP" altLang="en-US" sz="1600" baseline="30000" dirty="0" smtClean="0"/>
              <a:t>　</a:t>
            </a:r>
            <a:endParaRPr lang="en-US" altLang="ja-JP" sz="1600" baseline="30000" dirty="0" smtClean="0"/>
          </a:p>
          <a:p>
            <a:pPr lvl="1"/>
            <a:r>
              <a:rPr lang="en-US" altLang="ja-JP" sz="1600" dirty="0" smtClean="0">
                <a:solidFill>
                  <a:srgbClr val="FFC000"/>
                </a:solidFill>
              </a:rPr>
              <a:t>Tensor effects depend on </a:t>
            </a:r>
            <a:r>
              <a:rPr lang="en-US" altLang="ja-JP" sz="1600" dirty="0" err="1" smtClean="0">
                <a:solidFill>
                  <a:srgbClr val="FFC000"/>
                </a:solidFill>
              </a:rPr>
              <a:t>J</a:t>
            </a:r>
            <a:r>
              <a:rPr lang="en-US" altLang="ja-JP" sz="1600" baseline="30000" dirty="0" err="1" smtClean="0">
                <a:solidFill>
                  <a:srgbClr val="FFC000"/>
                </a:solidFill>
              </a:rPr>
              <a:t>π</a:t>
            </a:r>
            <a:endParaRPr lang="en-US" altLang="ja-JP" sz="1600" baseline="30000" dirty="0" smtClean="0"/>
          </a:p>
          <a:p>
            <a:pPr lvl="2"/>
            <a:endParaRPr lang="en-US" altLang="ja-JP" sz="1800" dirty="0" smtClean="0"/>
          </a:p>
          <a:p>
            <a:r>
              <a:rPr lang="en-US" altLang="ja-JP" sz="1800" dirty="0" smtClean="0"/>
              <a:t>“Normal” </a:t>
            </a:r>
            <a:r>
              <a:rPr lang="en-US" altLang="ja-JP" sz="1800" dirty="0" err="1" smtClean="0"/>
              <a:t>multipole</a:t>
            </a:r>
            <a:r>
              <a:rPr lang="en-US" altLang="ja-JP" sz="1800" dirty="0" smtClean="0"/>
              <a:t> decomposition</a:t>
            </a:r>
          </a:p>
          <a:p>
            <a:pPr lvl="1"/>
            <a:r>
              <a:rPr lang="en-US" altLang="ja-JP" sz="1600" dirty="0" smtClean="0"/>
              <a:t>Separate into each L component</a:t>
            </a:r>
          </a:p>
          <a:p>
            <a:pPr lvl="2"/>
            <a:r>
              <a:rPr lang="en-US" altLang="ja-JP" sz="1600" dirty="0" smtClean="0">
                <a:solidFill>
                  <a:srgbClr val="FFFF00"/>
                </a:solidFill>
              </a:rPr>
              <a:t>Works very well to extract GT(L=0)</a:t>
            </a:r>
          </a:p>
          <a:p>
            <a:pPr lvl="1"/>
            <a:r>
              <a:rPr lang="en-US" altLang="ja-JP" sz="1600" dirty="0" smtClean="0">
                <a:solidFill>
                  <a:srgbClr val="FFC000"/>
                </a:solidFill>
              </a:rPr>
              <a:t>Could not separate into </a:t>
            </a:r>
            <a:r>
              <a:rPr lang="en-US" altLang="ja-JP" sz="1600" dirty="0" err="1" smtClean="0">
                <a:solidFill>
                  <a:srgbClr val="FFC000"/>
                </a:solidFill>
              </a:rPr>
              <a:t>J</a:t>
            </a:r>
            <a:r>
              <a:rPr lang="en-US" altLang="ja-JP" sz="1600" baseline="30000" dirty="0" err="1" smtClean="0">
                <a:solidFill>
                  <a:srgbClr val="FFC000"/>
                </a:solidFill>
              </a:rPr>
              <a:t>π</a:t>
            </a:r>
            <a:r>
              <a:rPr lang="en-US" altLang="ja-JP" sz="1600" dirty="0" smtClean="0">
                <a:solidFill>
                  <a:srgbClr val="FFC000"/>
                </a:solidFill>
              </a:rPr>
              <a:t> with same L</a:t>
            </a:r>
          </a:p>
          <a:p>
            <a:pPr lvl="2"/>
            <a:r>
              <a:rPr lang="en-US" altLang="ja-JP" sz="1600" dirty="0" smtClean="0"/>
              <a:t>Angular distributions are governed by L</a:t>
            </a:r>
          </a:p>
          <a:p>
            <a:pPr lvl="2"/>
            <a:endParaRPr lang="en-US" altLang="ja-JP" sz="1800" dirty="0" smtClean="0"/>
          </a:p>
          <a:p>
            <a:r>
              <a:rPr lang="en-US" altLang="ja-JP" sz="1800" dirty="0" smtClean="0"/>
              <a:t>Idea to separate SDR into each </a:t>
            </a:r>
            <a:r>
              <a:rPr lang="en-US" altLang="ja-JP" sz="1800" dirty="0" err="1" smtClean="0"/>
              <a:t>J</a:t>
            </a:r>
            <a:r>
              <a:rPr lang="en-US" altLang="ja-JP" sz="1800" baseline="30000" dirty="0" err="1" smtClean="0"/>
              <a:t>π</a:t>
            </a:r>
            <a:endParaRPr lang="en-US" altLang="ja-JP" sz="1800" baseline="30000" dirty="0" smtClean="0"/>
          </a:p>
          <a:p>
            <a:pPr lvl="1"/>
            <a:r>
              <a:rPr lang="en-US" altLang="ja-JP" sz="1600" dirty="0" smtClean="0">
                <a:solidFill>
                  <a:srgbClr val="FFC000"/>
                </a:solidFill>
              </a:rPr>
              <a:t>Polarization observables are sensitive to </a:t>
            </a:r>
            <a:r>
              <a:rPr lang="en-US" altLang="ja-JP" sz="1600" dirty="0" err="1" smtClean="0">
                <a:solidFill>
                  <a:srgbClr val="FFC000"/>
                </a:solidFill>
              </a:rPr>
              <a:t>J</a:t>
            </a:r>
            <a:r>
              <a:rPr lang="en-US" altLang="ja-JP" sz="1600" baseline="30000" dirty="0" err="1" smtClean="0">
                <a:solidFill>
                  <a:srgbClr val="FFC000"/>
                </a:solidFill>
              </a:rPr>
              <a:t>π</a:t>
            </a:r>
            <a:endParaRPr lang="en-US" altLang="ja-JP" sz="1600" baseline="30000" dirty="0" smtClean="0">
              <a:solidFill>
                <a:srgbClr val="FFC000"/>
              </a:solidFill>
            </a:endParaRPr>
          </a:p>
          <a:p>
            <a:pPr lvl="1"/>
            <a:r>
              <a:rPr lang="en-US" altLang="ja-JP" sz="1600" dirty="0" smtClean="0"/>
              <a:t>Separate </a:t>
            </a:r>
            <a:r>
              <a:rPr lang="en-US" altLang="ja-JP" sz="1600" dirty="0" err="1" smtClean="0"/>
              <a:t>c.s</a:t>
            </a:r>
            <a:r>
              <a:rPr lang="en-US" altLang="ja-JP" sz="1600" dirty="0" smtClean="0"/>
              <a:t>. into longitudinal (π)-transverse (ρ)</a:t>
            </a:r>
          </a:p>
          <a:p>
            <a:pPr lvl="2"/>
            <a:r>
              <a:rPr lang="en-US" altLang="ja-JP" sz="1600" dirty="0" smtClean="0">
                <a:solidFill>
                  <a:schemeClr val="accent2"/>
                </a:solidFill>
              </a:rPr>
              <a:t>0</a:t>
            </a:r>
            <a:r>
              <a:rPr lang="en-US" altLang="ja-JP" sz="1600" baseline="30000" dirty="0" smtClean="0">
                <a:solidFill>
                  <a:schemeClr val="accent2"/>
                </a:solidFill>
              </a:rPr>
              <a:t>-</a:t>
            </a:r>
            <a:r>
              <a:rPr lang="en-US" altLang="ja-JP" sz="1600" dirty="0" smtClean="0"/>
              <a:t> : spin-longitudinal (π) only</a:t>
            </a:r>
          </a:p>
          <a:p>
            <a:pPr lvl="2"/>
            <a:r>
              <a:rPr lang="en-US" altLang="ja-JP" sz="1600" dirty="0" smtClean="0">
                <a:solidFill>
                  <a:srgbClr val="00B050"/>
                </a:solidFill>
              </a:rPr>
              <a:t>1</a:t>
            </a:r>
            <a:r>
              <a:rPr lang="en-US" altLang="ja-JP" sz="1600" baseline="30000" dirty="0" smtClean="0">
                <a:solidFill>
                  <a:srgbClr val="00B050"/>
                </a:solidFill>
              </a:rPr>
              <a:t>-</a:t>
            </a:r>
            <a:r>
              <a:rPr lang="en-US" altLang="ja-JP" sz="1600" dirty="0" smtClean="0"/>
              <a:t> : spin-transverse (ρ) only</a:t>
            </a:r>
          </a:p>
          <a:p>
            <a:pPr lvl="2"/>
            <a:r>
              <a:rPr lang="en-US" altLang="ja-JP" sz="1600" dirty="0" smtClean="0">
                <a:solidFill>
                  <a:srgbClr val="00B0F0"/>
                </a:solidFill>
              </a:rPr>
              <a:t>2</a:t>
            </a:r>
            <a:r>
              <a:rPr lang="en-US" altLang="ja-JP" sz="1600" baseline="30000" dirty="0" smtClean="0">
                <a:solidFill>
                  <a:srgbClr val="00B0F0"/>
                </a:solidFill>
              </a:rPr>
              <a:t>-</a:t>
            </a:r>
            <a:r>
              <a:rPr lang="en-US" altLang="ja-JP" sz="1600" dirty="0" smtClean="0"/>
              <a:t> : Both</a:t>
            </a:r>
          </a:p>
          <a:p>
            <a:pPr lvl="1"/>
            <a:endParaRPr kumimoji="1" lang="ja-JP" altLang="en-US" dirty="0"/>
          </a:p>
        </p:txBody>
      </p:sp>
      <p:pic>
        <p:nvPicPr>
          <p:cNvPr id="243714" name="Picture 2" descr="C:\Users\wakasa\Desktop\e317_ang_d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8537" y="1415909"/>
            <a:ext cx="2566988" cy="4108450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4845269" y="5475890"/>
            <a:ext cx="218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rPr>
              <a:t>Easy to separate</a:t>
            </a:r>
            <a:endParaRPr kumimoji="1" lang="ja-JP" altLang="en-US" dirty="0">
              <a:solidFill>
                <a:schemeClr val="accent2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735724" y="6117021"/>
            <a:ext cx="8261131" cy="59908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Ｍ</a:t>
            </a:r>
            <a:r>
              <a:rPr kumimoji="1" lang="en-US" altLang="ja-JP" sz="1600" dirty="0" err="1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ultipole</a:t>
            </a:r>
            <a:r>
              <a:rPr kumimoji="1"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decomposition </a:t>
            </a:r>
            <a:r>
              <a:rPr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for spin-longitudinal (π) and transverse (ρ) </a:t>
            </a:r>
            <a:r>
              <a:rPr lang="en-US" altLang="ja-JP" sz="1600" dirty="0" err="1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c.s</a:t>
            </a:r>
            <a:r>
              <a:rPr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. </a:t>
            </a:r>
          </a:p>
          <a:p>
            <a:pPr algn="ctr"/>
            <a:r>
              <a:rPr kumimoji="1" lang="ja-JP" altLang="en-US" sz="1600" dirty="0" smtClean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rPr>
              <a:t>→ </a:t>
            </a:r>
            <a:r>
              <a:rPr kumimoji="1" lang="en-US" altLang="ja-JP" sz="1600" dirty="0" smtClean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rPr>
              <a:t>Can separate/specify not only L, </a:t>
            </a:r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BUT ALSO </a:t>
            </a:r>
            <a:r>
              <a:rPr kumimoji="1" lang="en-US" altLang="ja-JP" sz="1600" dirty="0" err="1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J</a:t>
            </a:r>
            <a:r>
              <a:rPr kumimoji="1" lang="en-US" altLang="ja-JP" sz="1600" baseline="30000" dirty="0" err="1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π</a:t>
            </a:r>
            <a:endParaRPr kumimoji="1" lang="ja-JP" altLang="en-US" sz="1600" baseline="300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7" name="右中かっこ 6"/>
          <p:cNvSpPr/>
          <p:nvPr/>
        </p:nvSpPr>
        <p:spPr>
          <a:xfrm>
            <a:off x="4550979" y="5234152"/>
            <a:ext cx="304800" cy="777765"/>
          </a:xfrm>
          <a:prstGeom prst="rightBrac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978867" y="1187669"/>
            <a:ext cx="1824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DWIA for </a:t>
            </a:r>
            <a:r>
              <a:rPr kumimoji="1" lang="en-US" altLang="ja-JP" sz="1400" baseline="30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12</a:t>
            </a:r>
            <a:r>
              <a:rPr kumimoji="1" lang="en-US" altLang="ja-JP" sz="14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C(</a:t>
            </a:r>
            <a:r>
              <a:rPr kumimoji="1" lang="en-US" altLang="ja-JP" sz="1400" dirty="0" err="1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p,n</a:t>
            </a:r>
            <a:r>
              <a:rPr kumimoji="1" lang="en-US" altLang="ja-JP" sz="14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)</a:t>
            </a:r>
            <a:endParaRPr kumimoji="1" lang="ja-JP" altLang="en-US" sz="1400" dirty="0">
              <a:solidFill>
                <a:srgbClr val="00206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894788" y="1492470"/>
            <a:ext cx="1829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rPr>
              <a:t>Spin-longitudinal (π)</a:t>
            </a:r>
            <a:endParaRPr kumimoji="1" lang="ja-JP" altLang="en-US" sz="1200" dirty="0">
              <a:solidFill>
                <a:schemeClr val="accent2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921066" y="3347546"/>
            <a:ext cx="1770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Spin-transverse (ρ)</a:t>
            </a:r>
            <a:endParaRPr kumimoji="1" lang="ja-JP" altLang="en-US" sz="12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5507419" y="1492470"/>
            <a:ext cx="3541986" cy="4561491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smtClean="0"/>
              <a:t>Challenge to Separate SDR into Each </a:t>
            </a:r>
            <a:r>
              <a:rPr lang="en-US" altLang="ja-JP" sz="2800" dirty="0" err="1" smtClean="0"/>
              <a:t>J</a:t>
            </a:r>
            <a:r>
              <a:rPr lang="en-US" altLang="ja-JP" sz="2800" baseline="30000" dirty="0" err="1" smtClean="0"/>
              <a:t>π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4730" y="813250"/>
            <a:ext cx="8458200" cy="5676900"/>
          </a:xfrm>
        </p:spPr>
        <p:txBody>
          <a:bodyPr/>
          <a:lstStyle/>
          <a:p>
            <a:r>
              <a:rPr kumimoji="1" lang="en-US" altLang="ja-JP" sz="1800" dirty="0" smtClean="0"/>
              <a:t>Apply the new method to </a:t>
            </a:r>
            <a:r>
              <a:rPr kumimoji="1" lang="en-US" altLang="ja-JP" sz="1800" baseline="30000" dirty="0" smtClean="0"/>
              <a:t>12</a:t>
            </a:r>
            <a:r>
              <a:rPr kumimoji="1" lang="en-US" altLang="ja-JP" sz="1800" dirty="0" smtClean="0"/>
              <a:t>C(</a:t>
            </a:r>
            <a:r>
              <a:rPr kumimoji="1" lang="en-US" altLang="ja-JP" sz="1800" dirty="0" err="1" smtClean="0"/>
              <a:t>p,n</a:t>
            </a:r>
            <a:r>
              <a:rPr kumimoji="1" lang="en-US" altLang="ja-JP" sz="1800" dirty="0" smtClean="0"/>
              <a:t>) </a:t>
            </a:r>
          </a:p>
          <a:p>
            <a:pPr lvl="1"/>
            <a:r>
              <a:rPr lang="en-US" altLang="ja-JP" sz="1600" dirty="0" smtClean="0">
                <a:solidFill>
                  <a:srgbClr val="FFC000"/>
                </a:solidFill>
              </a:rPr>
              <a:t>High resolution </a:t>
            </a:r>
            <a:r>
              <a:rPr lang="en-US" altLang="ja-JP" sz="1600" baseline="30000" dirty="0" smtClean="0">
                <a:solidFill>
                  <a:srgbClr val="FFC000"/>
                </a:solidFill>
              </a:rPr>
              <a:t>12</a:t>
            </a:r>
            <a:r>
              <a:rPr lang="en-US" altLang="ja-JP" sz="1600" dirty="0" smtClean="0">
                <a:solidFill>
                  <a:srgbClr val="FFC000"/>
                </a:solidFill>
              </a:rPr>
              <a:t>C(d,</a:t>
            </a:r>
            <a:r>
              <a:rPr lang="en-US" altLang="ja-JP" sz="1600" baseline="30000" dirty="0" smtClean="0">
                <a:solidFill>
                  <a:srgbClr val="FFC000"/>
                </a:solidFill>
              </a:rPr>
              <a:t>2</a:t>
            </a:r>
            <a:r>
              <a:rPr lang="en-US" altLang="ja-JP" sz="1600" dirty="0" smtClean="0">
                <a:solidFill>
                  <a:srgbClr val="FFC000"/>
                </a:solidFill>
              </a:rPr>
              <a:t>He) data are available</a:t>
            </a:r>
          </a:p>
          <a:p>
            <a:pPr lvl="2"/>
            <a:r>
              <a:rPr kumimoji="1" lang="en-US" altLang="ja-JP" sz="1600" dirty="0" smtClean="0"/>
              <a:t>Can check the reliability</a:t>
            </a:r>
          </a:p>
          <a:p>
            <a:pPr lvl="1"/>
            <a:r>
              <a:rPr lang="en-US" altLang="ja-JP" sz="1600" dirty="0" err="1" smtClean="0">
                <a:solidFill>
                  <a:srgbClr val="FFC000"/>
                </a:solidFill>
              </a:rPr>
              <a:t>J</a:t>
            </a:r>
            <a:r>
              <a:rPr lang="en-US" altLang="ja-JP" sz="1600" baseline="30000" dirty="0" err="1" smtClean="0">
                <a:solidFill>
                  <a:srgbClr val="FFC000"/>
                </a:solidFill>
              </a:rPr>
              <a:t>π</a:t>
            </a:r>
            <a:r>
              <a:rPr lang="en-US" altLang="ja-JP" sz="1600" dirty="0" smtClean="0">
                <a:solidFill>
                  <a:srgbClr val="FFC000"/>
                </a:solidFill>
              </a:rPr>
              <a:t> for SDR at 7 </a:t>
            </a:r>
            <a:r>
              <a:rPr lang="en-US" altLang="ja-JP" sz="1600" dirty="0" err="1" smtClean="0">
                <a:solidFill>
                  <a:srgbClr val="FFC000"/>
                </a:solidFill>
              </a:rPr>
              <a:t>MeV</a:t>
            </a:r>
            <a:r>
              <a:rPr lang="en-US" altLang="ja-JP" sz="1600" dirty="0" smtClean="0">
                <a:solidFill>
                  <a:srgbClr val="FFC000"/>
                </a:solidFill>
              </a:rPr>
              <a:t> is still controversial</a:t>
            </a:r>
          </a:p>
          <a:p>
            <a:pPr lvl="2"/>
            <a:r>
              <a:rPr lang="en-US" altLang="ja-JP" sz="1600" dirty="0" smtClean="0"/>
              <a:t>Information on tensor correlations</a:t>
            </a:r>
          </a:p>
          <a:p>
            <a:pPr lvl="2"/>
            <a:endParaRPr lang="en-US" altLang="ja-JP" sz="1600" dirty="0" smtClean="0"/>
          </a:p>
          <a:p>
            <a:r>
              <a:rPr lang="en-US" altLang="ja-JP" sz="1600" dirty="0" smtClean="0"/>
              <a:t>Preliminary results (with partial data)</a:t>
            </a:r>
          </a:p>
          <a:p>
            <a:pPr lvl="1"/>
            <a:r>
              <a:rPr lang="en-US" altLang="ja-JP" sz="1600" dirty="0" smtClean="0">
                <a:solidFill>
                  <a:srgbClr val="FFC000"/>
                </a:solidFill>
              </a:rPr>
              <a:t>Proper assignments for known states</a:t>
            </a:r>
          </a:p>
          <a:p>
            <a:pPr lvl="2"/>
            <a:r>
              <a:rPr lang="en-US" altLang="ja-JP" sz="1600" dirty="0" smtClean="0"/>
              <a:t>GT at 0.0 </a:t>
            </a:r>
            <a:r>
              <a:rPr lang="en-US" altLang="ja-JP" sz="1600" dirty="0" err="1" smtClean="0"/>
              <a:t>MeV</a:t>
            </a:r>
            <a:r>
              <a:rPr lang="en-US" altLang="ja-JP" sz="1600" dirty="0" smtClean="0"/>
              <a:t> </a:t>
            </a:r>
            <a:r>
              <a:rPr lang="ja-JP" altLang="en-US" sz="1600" dirty="0" smtClean="0"/>
              <a:t>→ </a:t>
            </a:r>
            <a:r>
              <a:rPr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1</a:t>
            </a:r>
            <a:r>
              <a:rPr lang="en-US" altLang="ja-JP" sz="1600" baseline="30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+</a:t>
            </a:r>
          </a:p>
          <a:p>
            <a:pPr lvl="2"/>
            <a:r>
              <a:rPr lang="en-US" altLang="ja-JP" sz="1600" dirty="0" smtClean="0"/>
              <a:t>SDR at 4 </a:t>
            </a:r>
            <a:r>
              <a:rPr lang="en-US" altLang="ja-JP" sz="1600" dirty="0" err="1" smtClean="0"/>
              <a:t>MeV</a:t>
            </a:r>
            <a:r>
              <a:rPr lang="en-US" altLang="ja-JP" sz="1600" dirty="0" smtClean="0"/>
              <a:t> </a:t>
            </a:r>
            <a:r>
              <a:rPr lang="ja-JP" altLang="en-US" sz="1600" dirty="0" smtClean="0"/>
              <a:t>→ </a:t>
            </a:r>
            <a:r>
              <a:rPr lang="en-US" altLang="ja-JP" sz="1600" dirty="0" smtClean="0">
                <a:solidFill>
                  <a:srgbClr val="00B0F0"/>
                </a:solidFill>
              </a:rPr>
              <a:t>2</a:t>
            </a:r>
            <a:r>
              <a:rPr lang="en-US" altLang="ja-JP" sz="1600" baseline="30000" dirty="0" smtClean="0">
                <a:solidFill>
                  <a:srgbClr val="00B0F0"/>
                </a:solidFill>
              </a:rPr>
              <a:t>-</a:t>
            </a:r>
          </a:p>
          <a:p>
            <a:pPr lvl="1"/>
            <a:r>
              <a:rPr lang="en-US" altLang="ja-JP" sz="1600" dirty="0" smtClean="0">
                <a:solidFill>
                  <a:srgbClr val="FFC000"/>
                </a:solidFill>
              </a:rPr>
              <a:t>Identification of 0</a:t>
            </a:r>
            <a:r>
              <a:rPr lang="en-US" altLang="ja-JP" sz="1600" baseline="30000" dirty="0" smtClean="0">
                <a:solidFill>
                  <a:srgbClr val="FFC000"/>
                </a:solidFill>
              </a:rPr>
              <a:t>-</a:t>
            </a:r>
          </a:p>
          <a:p>
            <a:pPr lvl="2"/>
            <a:r>
              <a:rPr kumimoji="1" lang="en-US" altLang="ja-JP" sz="1600" dirty="0" smtClean="0"/>
              <a:t>Strength at 8 </a:t>
            </a:r>
            <a:r>
              <a:rPr kumimoji="1" lang="en-US" altLang="ja-JP" sz="1600" dirty="0" err="1" smtClean="0"/>
              <a:t>MeV</a:t>
            </a:r>
            <a:r>
              <a:rPr kumimoji="1" lang="en-US" altLang="ja-JP" sz="1600" dirty="0" smtClean="0"/>
              <a:t> </a:t>
            </a:r>
            <a:r>
              <a:rPr kumimoji="1" lang="ja-JP" altLang="en-US" sz="1600" dirty="0" smtClean="0"/>
              <a:t>→ </a:t>
            </a:r>
            <a:r>
              <a:rPr kumimoji="1" lang="en-US" altLang="ja-JP" sz="1600" dirty="0" smtClean="0">
                <a:solidFill>
                  <a:schemeClr val="accent2"/>
                </a:solidFill>
              </a:rPr>
              <a:t>0</a:t>
            </a:r>
            <a:r>
              <a:rPr kumimoji="1" lang="en-US" altLang="ja-JP" sz="1600" baseline="30000" dirty="0" smtClean="0">
                <a:solidFill>
                  <a:schemeClr val="accent2"/>
                </a:solidFill>
              </a:rPr>
              <a:t>-</a:t>
            </a:r>
          </a:p>
          <a:p>
            <a:pPr lvl="1"/>
            <a:r>
              <a:rPr lang="en-US" altLang="ja-JP" sz="1600" dirty="0" smtClean="0">
                <a:solidFill>
                  <a:srgbClr val="FFC000"/>
                </a:solidFill>
              </a:rPr>
              <a:t>Decomposition of SDR at 7 </a:t>
            </a:r>
            <a:r>
              <a:rPr lang="en-US" altLang="ja-JP" sz="1600" dirty="0" err="1" smtClean="0">
                <a:solidFill>
                  <a:srgbClr val="FFC000"/>
                </a:solidFill>
              </a:rPr>
              <a:t>MeV</a:t>
            </a:r>
            <a:endParaRPr lang="en-US" altLang="ja-JP" sz="1600" dirty="0" smtClean="0">
              <a:solidFill>
                <a:srgbClr val="FFC000"/>
              </a:solidFill>
            </a:endParaRPr>
          </a:p>
          <a:p>
            <a:pPr lvl="2"/>
            <a:r>
              <a:rPr kumimoji="1" lang="en-US" altLang="ja-JP" sz="1600" dirty="0" smtClean="0"/>
              <a:t>Lower-energy side : </a:t>
            </a:r>
            <a:r>
              <a:rPr kumimoji="1" lang="en-US" altLang="ja-JP" sz="1600" dirty="0" smtClean="0">
                <a:solidFill>
                  <a:srgbClr val="00B0F0"/>
                </a:solidFill>
              </a:rPr>
              <a:t>2</a:t>
            </a:r>
            <a:r>
              <a:rPr kumimoji="1" lang="en-US" altLang="ja-JP" sz="1600" baseline="30000" dirty="0" smtClean="0">
                <a:solidFill>
                  <a:srgbClr val="00B0F0"/>
                </a:solidFill>
              </a:rPr>
              <a:t>-</a:t>
            </a:r>
          </a:p>
          <a:p>
            <a:pPr lvl="2"/>
            <a:r>
              <a:rPr lang="en-US" altLang="ja-JP" sz="1600" dirty="0" smtClean="0"/>
              <a:t>Higher-energy side : </a:t>
            </a:r>
            <a:r>
              <a:rPr lang="en-US" altLang="ja-JP" sz="1600" dirty="0" smtClean="0">
                <a:solidFill>
                  <a:srgbClr val="00B050"/>
                </a:solidFill>
              </a:rPr>
              <a:t>1</a:t>
            </a:r>
            <a:r>
              <a:rPr lang="en-US" altLang="ja-JP" sz="1600" baseline="30000" dirty="0" smtClean="0">
                <a:solidFill>
                  <a:srgbClr val="00B050"/>
                </a:solidFill>
              </a:rPr>
              <a:t>-</a:t>
            </a:r>
          </a:p>
          <a:p>
            <a:pPr lvl="2"/>
            <a:endParaRPr lang="en-US" altLang="ja-JP" sz="1600" baseline="30000" dirty="0" smtClean="0">
              <a:solidFill>
                <a:srgbClr val="00B050"/>
              </a:solidFill>
            </a:endParaRPr>
          </a:p>
          <a:p>
            <a:r>
              <a:rPr kumimoji="1" lang="en-US" altLang="ja-JP" sz="1600" dirty="0" smtClean="0"/>
              <a:t>Consistent with high res. </a:t>
            </a:r>
            <a:r>
              <a:rPr kumimoji="1" lang="en-US" altLang="ja-JP" sz="1600" baseline="30000" dirty="0" smtClean="0"/>
              <a:t>12</a:t>
            </a:r>
            <a:r>
              <a:rPr kumimoji="1" lang="en-US" altLang="ja-JP" sz="1600" dirty="0" smtClean="0"/>
              <a:t>C(d,</a:t>
            </a:r>
            <a:r>
              <a:rPr kumimoji="1" lang="en-US" altLang="ja-JP" sz="1600" baseline="30000" dirty="0" smtClean="0"/>
              <a:t>2</a:t>
            </a:r>
            <a:r>
              <a:rPr kumimoji="1" lang="en-US" altLang="ja-JP" sz="1600" dirty="0" smtClean="0"/>
              <a:t>He)</a:t>
            </a:r>
          </a:p>
          <a:p>
            <a:pPr lvl="1"/>
            <a:r>
              <a:rPr lang="en-US" altLang="ja-JP" sz="1600" dirty="0" err="1" smtClean="0">
                <a:solidFill>
                  <a:srgbClr val="FFFF00"/>
                </a:solidFill>
              </a:rPr>
              <a:t>J</a:t>
            </a:r>
            <a:r>
              <a:rPr lang="en-US" altLang="ja-JP" sz="1600" baseline="30000" dirty="0" err="1" smtClean="0">
                <a:solidFill>
                  <a:srgbClr val="FFFF00"/>
                </a:solidFill>
              </a:rPr>
              <a:t>π</a:t>
            </a:r>
            <a:r>
              <a:rPr lang="en-US" altLang="ja-JP" sz="1600" dirty="0" smtClean="0">
                <a:solidFill>
                  <a:srgbClr val="FFFF00"/>
                </a:solidFill>
              </a:rPr>
              <a:t> decomposition seems to be reliable</a:t>
            </a:r>
            <a:r>
              <a:rPr kumimoji="1" lang="en-US" altLang="ja-JP" sz="1600" dirty="0" smtClean="0">
                <a:solidFill>
                  <a:srgbClr val="FFFF00"/>
                </a:solidFill>
              </a:rPr>
              <a:t> </a:t>
            </a:r>
            <a:r>
              <a:rPr kumimoji="1" lang="en-US" altLang="ja-JP" sz="1600" dirty="0" smtClean="0"/>
              <a:t>	</a:t>
            </a:r>
            <a:endParaRPr kumimoji="1" lang="ja-JP" altLang="en-US" sz="1600" dirty="0"/>
          </a:p>
        </p:txBody>
      </p:sp>
      <p:pic>
        <p:nvPicPr>
          <p:cNvPr id="244738" name="Picture 2" descr="C:\Users\wakasa\Desktop\e317_fill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40211" y="1899584"/>
            <a:ext cx="3405187" cy="4148137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7062952" y="903889"/>
            <a:ext cx="1893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M.Dozono</a:t>
            </a:r>
            <a:r>
              <a:rPr kumimoji="1" lang="en-US" altLang="ja-JP" sz="16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 et al.,</a:t>
            </a:r>
          </a:p>
          <a:p>
            <a:r>
              <a:rPr lang="en-US" altLang="ja-JP" sz="16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RCNP-E317</a:t>
            </a:r>
            <a:endParaRPr kumimoji="1" lang="ja-JP" altLang="en-US" sz="1600" dirty="0">
              <a:solidFill>
                <a:srgbClr val="00B0F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460938" y="6148552"/>
            <a:ext cx="6726621" cy="56755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M</a:t>
            </a:r>
            <a:r>
              <a:rPr kumimoji="1"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uch more detailed analysis required,</a:t>
            </a:r>
          </a:p>
          <a:p>
            <a:pPr algn="ctr"/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But seems to be applicable to 2</a:t>
            </a:r>
            <a:r>
              <a:rPr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β-decay nuclei</a:t>
            </a:r>
            <a:endParaRPr kumimoji="1" lang="ja-JP" altLang="en-US" sz="16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17629" y="1692164"/>
            <a:ext cx="1829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rPr>
              <a:t>Spin-longitudinal (π)</a:t>
            </a:r>
            <a:endParaRPr kumimoji="1" lang="ja-JP" altLang="en-US" sz="1200" dirty="0">
              <a:solidFill>
                <a:schemeClr val="accent2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373964" y="1697423"/>
            <a:ext cx="1770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Spin-transverse (ρ)</a:t>
            </a:r>
            <a:endParaRPr kumimoji="1" lang="ja-JP" altLang="en-US" sz="12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064470" y="1460941"/>
            <a:ext cx="2656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rPr>
              <a:t>VERY PRELIMINARY</a:t>
            </a:r>
            <a:endParaRPr kumimoji="1" lang="ja-JP" altLang="en-US" dirty="0">
              <a:solidFill>
                <a:srgbClr val="00B05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053960" y="1994786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1</a:t>
            </a:r>
            <a:r>
              <a:rPr kumimoji="1" lang="en-US" altLang="ja-JP" sz="1600" baseline="30000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+</a:t>
            </a:r>
            <a:endParaRPr kumimoji="1" lang="ja-JP" altLang="en-US" sz="1600" baseline="30000" dirty="0">
              <a:solidFill>
                <a:schemeClr val="bg1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481284" y="3429498"/>
            <a:ext cx="388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2</a:t>
            </a:r>
            <a:r>
              <a:rPr lang="en-US" altLang="ja-JP" sz="1600" baseline="300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endParaRPr kumimoji="1" lang="ja-JP" altLang="en-US" sz="1600" baseline="300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324193" y="3525081"/>
            <a:ext cx="388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rPr>
              <a:t>1</a:t>
            </a:r>
            <a:r>
              <a:rPr lang="en-US" altLang="ja-JP" sz="1600" baseline="30000" dirty="0" smtClean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endParaRPr kumimoji="1" lang="ja-JP" altLang="en-US" sz="1600" baseline="30000" dirty="0">
              <a:solidFill>
                <a:srgbClr val="00B05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910553" y="3599796"/>
            <a:ext cx="388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0</a:t>
            </a:r>
            <a:r>
              <a:rPr lang="en-US" altLang="ja-JP" sz="1600" baseline="300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endParaRPr kumimoji="1" lang="ja-JP" altLang="en-US" sz="1600" baseline="300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rot="5400000">
            <a:off x="6127531" y="2396360"/>
            <a:ext cx="252249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rot="5400000">
            <a:off x="7562193" y="2063154"/>
            <a:ext cx="252249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rot="5400000">
            <a:off x="6117021" y="3657604"/>
            <a:ext cx="252249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rot="5400000">
            <a:off x="7556938" y="5065991"/>
            <a:ext cx="252249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rot="5400000">
            <a:off x="6511159" y="3841537"/>
            <a:ext cx="252249" cy="158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rot="5400000">
            <a:off x="6705600" y="3962407"/>
            <a:ext cx="252249" cy="158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rot="5400000">
            <a:off x="7961586" y="3673373"/>
            <a:ext cx="252249" cy="158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rot="5400000">
            <a:off x="8150772" y="3852049"/>
            <a:ext cx="252249" cy="158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rot="5400000">
            <a:off x="7961587" y="4608794"/>
            <a:ext cx="252249" cy="158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rot="5400000">
            <a:off x="8140262" y="4871552"/>
            <a:ext cx="252249" cy="158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rot="5400000">
            <a:off x="8350469" y="4955635"/>
            <a:ext cx="252249" cy="1588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rot="5400000">
            <a:off x="8366235" y="3941338"/>
            <a:ext cx="252249" cy="1588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 rot="5400000">
            <a:off x="6942083" y="3999194"/>
            <a:ext cx="252249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7927732" y="3275648"/>
            <a:ext cx="388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2</a:t>
            </a:r>
            <a:r>
              <a:rPr lang="en-US" altLang="ja-JP" sz="1600" baseline="300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endParaRPr kumimoji="1" lang="ja-JP" altLang="en-US" sz="1600" baseline="300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669846" y="3566400"/>
            <a:ext cx="388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2</a:t>
            </a:r>
            <a:r>
              <a:rPr lang="en-US" altLang="ja-JP" sz="1600" baseline="300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endParaRPr kumimoji="1" lang="ja-JP" altLang="en-US" sz="1600" baseline="300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8121460" y="3453878"/>
            <a:ext cx="388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2</a:t>
            </a:r>
            <a:r>
              <a:rPr lang="en-US" altLang="ja-JP" sz="1600" baseline="300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endParaRPr kumimoji="1" lang="ja-JP" altLang="en-US" sz="1600" baseline="300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454226" y="2621594"/>
            <a:ext cx="8637224" cy="1975104"/>
          </a:xfrm>
        </p:spPr>
        <p:txBody>
          <a:bodyPr/>
          <a:lstStyle/>
          <a:p>
            <a:pPr algn="ctr"/>
            <a:r>
              <a:rPr lang="en-US" altLang="ja-JP" b="0" cap="none" dirty="0" smtClean="0">
                <a:latin typeface="ヒラギノ丸ゴ StdN W6" pitchFamily="34" charset="-128"/>
                <a:ea typeface="ヒラギノ丸ゴ StdN W6" pitchFamily="34" charset="-128"/>
              </a:rPr>
              <a:t>Three Nucleon Force Effects</a:t>
            </a:r>
            <a:br>
              <a:rPr lang="en-US" altLang="ja-JP" b="0" cap="none" dirty="0" smtClean="0">
                <a:latin typeface="ヒラギノ丸ゴ StdN W6" pitchFamily="34" charset="-128"/>
                <a:ea typeface="ヒラギノ丸ゴ StdN W6" pitchFamily="34" charset="-128"/>
              </a:rPr>
            </a:br>
            <a:r>
              <a:rPr lang="en-US" altLang="ja-JP" b="0" cap="none" dirty="0" smtClean="0">
                <a:latin typeface="ヒラギノ丸ゴ StdN W6" pitchFamily="34" charset="-128"/>
                <a:ea typeface="ヒラギノ丸ゴ StdN W6" pitchFamily="34" charset="-128"/>
              </a:rPr>
              <a:t>in Few Body Systems</a:t>
            </a:r>
            <a:endParaRPr kumimoji="1" lang="ja-JP" altLang="en-US" b="0" cap="none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 and Outlook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60665" y="941944"/>
            <a:ext cx="8736037" cy="5916056"/>
          </a:xfrm>
        </p:spPr>
        <p:txBody>
          <a:bodyPr>
            <a:normAutofit lnSpcReduction="10000"/>
          </a:bodyPr>
          <a:lstStyle/>
          <a:p>
            <a:r>
              <a:rPr kumimoji="1" lang="en-US" altLang="ja-JP" sz="1800" dirty="0" smtClean="0">
                <a:solidFill>
                  <a:srgbClr val="FFC000"/>
                </a:solidFill>
              </a:rPr>
              <a:t>Three nucleon force effects in few nucleon systems</a:t>
            </a:r>
          </a:p>
          <a:p>
            <a:pPr lvl="1"/>
            <a:r>
              <a:rPr lang="en-US" altLang="ja-JP" sz="1800" dirty="0" smtClean="0"/>
              <a:t>Data is accumulating </a:t>
            </a:r>
          </a:p>
          <a:p>
            <a:pPr lvl="2"/>
            <a:r>
              <a:rPr lang="en-US" altLang="ja-JP" sz="1800" dirty="0" smtClean="0">
                <a:solidFill>
                  <a:srgbClr val="FFFF00"/>
                </a:solidFill>
              </a:rPr>
              <a:t>3NF effects are clear </a:t>
            </a:r>
          </a:p>
          <a:p>
            <a:pPr lvl="2"/>
            <a:r>
              <a:rPr lang="en-US" altLang="ja-JP" sz="1800" dirty="0" smtClean="0">
                <a:solidFill>
                  <a:srgbClr val="FFFF00"/>
                </a:solidFill>
              </a:rPr>
              <a:t>Defects in spin-dependent part of 3NF </a:t>
            </a:r>
            <a:r>
              <a:rPr lang="ja-JP" altLang="en-US" sz="1800" dirty="0" smtClean="0">
                <a:solidFill>
                  <a:srgbClr val="FFFF00"/>
                </a:solidFill>
              </a:rPr>
              <a:t>→ </a:t>
            </a:r>
            <a:r>
              <a:rPr lang="en-US" altLang="ja-JP" sz="1800" dirty="0" smtClean="0">
                <a:solidFill>
                  <a:srgbClr val="FFFF00"/>
                </a:solidFill>
              </a:rPr>
              <a:t>Short-range</a:t>
            </a:r>
            <a:r>
              <a:rPr lang="ja-JP" altLang="en-US" sz="1800" dirty="0" smtClean="0">
                <a:solidFill>
                  <a:srgbClr val="FFFF00"/>
                </a:solidFill>
              </a:rPr>
              <a:t> </a:t>
            </a:r>
            <a:r>
              <a:rPr lang="en-US" altLang="ja-JP" sz="1800" dirty="0" smtClean="0">
                <a:solidFill>
                  <a:srgbClr val="FFFF00"/>
                </a:solidFill>
              </a:rPr>
              <a:t>3NF </a:t>
            </a:r>
          </a:p>
          <a:p>
            <a:pPr lvl="1"/>
            <a:r>
              <a:rPr kumimoji="1" lang="en-US" altLang="ja-JP" sz="1800" dirty="0" smtClean="0"/>
              <a:t>Theoretical development</a:t>
            </a:r>
          </a:p>
          <a:p>
            <a:pPr lvl="2"/>
            <a:r>
              <a:rPr lang="en-US" altLang="ja-JP" sz="1800" dirty="0" smtClean="0"/>
              <a:t>Coulomb and Relativistic effects </a:t>
            </a:r>
            <a:r>
              <a:rPr lang="ja-JP" altLang="en-US" sz="1800" dirty="0" smtClean="0"/>
              <a:t>→ </a:t>
            </a:r>
            <a:r>
              <a:rPr lang="en-US" altLang="ja-JP" sz="1800" dirty="0" smtClean="0"/>
              <a:t>Important but limited</a:t>
            </a:r>
          </a:p>
          <a:p>
            <a:pPr lvl="2"/>
            <a:r>
              <a:rPr kumimoji="1" lang="en-US" altLang="ja-JP" sz="1800" dirty="0" smtClean="0"/>
              <a:t>New formalism, e.g. </a:t>
            </a:r>
            <a:r>
              <a:rPr kumimoji="1" lang="en-US" altLang="ja-JP" sz="1800" dirty="0" err="1" smtClean="0"/>
              <a:t>χEFT</a:t>
            </a:r>
            <a:r>
              <a:rPr lang="en-US" altLang="ja-JP" sz="1800" dirty="0" smtClean="0"/>
              <a:t> </a:t>
            </a:r>
            <a:r>
              <a:rPr lang="ja-JP" altLang="en-US" sz="1800" dirty="0" smtClean="0"/>
              <a:t>→ </a:t>
            </a:r>
            <a:r>
              <a:rPr lang="en-US" altLang="ja-JP" sz="1800" dirty="0" smtClean="0"/>
              <a:t>Systematic understanding</a:t>
            </a:r>
          </a:p>
          <a:p>
            <a:endParaRPr lang="en-US" altLang="ja-JP" sz="1800" dirty="0" smtClean="0"/>
          </a:p>
          <a:p>
            <a:r>
              <a:rPr lang="en-US" altLang="ja-JP" sz="1800" dirty="0" err="1" smtClean="0">
                <a:solidFill>
                  <a:srgbClr val="FFC000"/>
                </a:solidFill>
              </a:rPr>
              <a:t>Pionic</a:t>
            </a:r>
            <a:r>
              <a:rPr lang="en-US" altLang="ja-JP" sz="1800" dirty="0" smtClean="0">
                <a:solidFill>
                  <a:srgbClr val="FFC000"/>
                </a:solidFill>
              </a:rPr>
              <a:t> correlations in spin and </a:t>
            </a:r>
            <a:r>
              <a:rPr lang="en-US" altLang="ja-JP" sz="1800" dirty="0" err="1" smtClean="0">
                <a:solidFill>
                  <a:srgbClr val="FFC000"/>
                </a:solidFill>
              </a:rPr>
              <a:t>isospin</a:t>
            </a:r>
            <a:r>
              <a:rPr lang="en-US" altLang="ja-JP" sz="1800" dirty="0" smtClean="0">
                <a:solidFill>
                  <a:srgbClr val="FFC000"/>
                </a:solidFill>
              </a:rPr>
              <a:t> responses</a:t>
            </a:r>
          </a:p>
          <a:p>
            <a:pPr lvl="1"/>
            <a:r>
              <a:rPr lang="en-US" altLang="ja-JP" sz="1800" dirty="0" smtClean="0">
                <a:solidFill>
                  <a:srgbClr val="FFFF00"/>
                </a:solidFill>
              </a:rPr>
              <a:t>Signature of </a:t>
            </a:r>
            <a:r>
              <a:rPr lang="en-US" altLang="ja-JP" sz="1800" dirty="0" err="1" smtClean="0">
                <a:solidFill>
                  <a:srgbClr val="FFFF00"/>
                </a:solidFill>
              </a:rPr>
              <a:t>pionic</a:t>
            </a:r>
            <a:r>
              <a:rPr lang="en-US" altLang="ja-JP" sz="1800" dirty="0" smtClean="0">
                <a:solidFill>
                  <a:srgbClr val="FFFF00"/>
                </a:solidFill>
              </a:rPr>
              <a:t> enhancements as a precursor of π- cond.</a:t>
            </a:r>
          </a:p>
          <a:p>
            <a:pPr lvl="2"/>
            <a:r>
              <a:rPr lang="en-US" altLang="ja-JP" sz="1800" dirty="0" smtClean="0"/>
              <a:t>Quasi-elastic </a:t>
            </a:r>
            <a:r>
              <a:rPr lang="en-US" altLang="ja-JP" sz="1800" dirty="0" err="1" smtClean="0"/>
              <a:t>Scatt</a:t>
            </a:r>
            <a:r>
              <a:rPr lang="en-US" altLang="ja-JP" sz="1800" dirty="0" smtClean="0"/>
              <a:t>., </a:t>
            </a:r>
            <a:r>
              <a:rPr lang="en-US" altLang="ja-JP" sz="1800" baseline="30000" dirty="0" smtClean="0"/>
              <a:t>16</a:t>
            </a:r>
            <a:r>
              <a:rPr lang="en-US" altLang="ja-JP" sz="1800" dirty="0" smtClean="0"/>
              <a:t>O(</a:t>
            </a:r>
            <a:r>
              <a:rPr lang="en-US" altLang="ja-JP" sz="1800" dirty="0" err="1" smtClean="0"/>
              <a:t>p,p</a:t>
            </a:r>
            <a:r>
              <a:rPr lang="en-US" altLang="ja-JP" sz="1800" dirty="0" smtClean="0"/>
              <a:t>’)</a:t>
            </a:r>
            <a:r>
              <a:rPr lang="en-US" altLang="ja-JP" sz="1800" baseline="30000" dirty="0" smtClean="0"/>
              <a:t>16</a:t>
            </a:r>
            <a:r>
              <a:rPr lang="en-US" altLang="ja-JP" sz="1800" dirty="0" smtClean="0"/>
              <a:t>O(0</a:t>
            </a:r>
            <a:r>
              <a:rPr lang="en-US" altLang="ja-JP" sz="1800" baseline="30000" dirty="0" smtClean="0"/>
              <a:t>-</a:t>
            </a:r>
            <a:r>
              <a:rPr lang="en-US" altLang="ja-JP" sz="1800" dirty="0" smtClean="0"/>
              <a:t>,T=1), </a:t>
            </a:r>
            <a:r>
              <a:rPr lang="en-US" altLang="ja-JP" sz="1800" baseline="30000" dirty="0" smtClean="0"/>
              <a:t>12</a:t>
            </a:r>
            <a:r>
              <a:rPr lang="en-US" altLang="ja-JP" sz="1800" dirty="0" smtClean="0"/>
              <a:t>C(</a:t>
            </a:r>
            <a:r>
              <a:rPr lang="en-US" altLang="ja-JP" sz="1800" dirty="0" err="1" smtClean="0"/>
              <a:t>p,n</a:t>
            </a:r>
            <a:r>
              <a:rPr lang="en-US" altLang="ja-JP" sz="1800" dirty="0" smtClean="0"/>
              <a:t>)</a:t>
            </a:r>
            <a:r>
              <a:rPr lang="en-US" altLang="ja-JP" sz="1800" baseline="30000" dirty="0" smtClean="0"/>
              <a:t>12</a:t>
            </a:r>
            <a:r>
              <a:rPr lang="en-US" altLang="ja-JP" sz="1800" dirty="0" smtClean="0"/>
              <a:t>N(1</a:t>
            </a:r>
            <a:r>
              <a:rPr lang="en-US" altLang="ja-JP" sz="1800" baseline="30000" dirty="0" smtClean="0"/>
              <a:t>+</a:t>
            </a:r>
            <a:r>
              <a:rPr lang="en-US" altLang="ja-JP" sz="1800" dirty="0" smtClean="0"/>
              <a:t>,T=1)</a:t>
            </a:r>
          </a:p>
          <a:p>
            <a:pPr lvl="2"/>
            <a:r>
              <a:rPr lang="en-US" altLang="ja-JP" sz="1800" dirty="0" smtClean="0"/>
              <a:t>Unified understanding in </a:t>
            </a:r>
            <a:r>
              <a:rPr lang="en-US" altLang="ja-JP" sz="1800" dirty="0" err="1" smtClean="0"/>
              <a:t>π+ρ+g</a:t>
            </a:r>
            <a:r>
              <a:rPr lang="en-US" altLang="ja-JP" sz="1800" dirty="0" smtClean="0"/>
              <a:t>’ employing short-range tensor</a:t>
            </a:r>
          </a:p>
          <a:p>
            <a:pPr lvl="1"/>
            <a:endParaRPr lang="en-US" altLang="ja-JP" sz="1800" dirty="0" smtClean="0"/>
          </a:p>
          <a:p>
            <a:r>
              <a:rPr lang="en-US" altLang="ja-JP" sz="1800" dirty="0" smtClean="0">
                <a:solidFill>
                  <a:srgbClr val="FFC000"/>
                </a:solidFill>
              </a:rPr>
              <a:t>Gamow-Teller and Spin-Dipole Strengths</a:t>
            </a:r>
          </a:p>
          <a:p>
            <a:pPr lvl="1"/>
            <a:r>
              <a:rPr lang="en-US" altLang="ja-JP" sz="1800" dirty="0" smtClean="0">
                <a:solidFill>
                  <a:srgbClr val="FFFF00"/>
                </a:solidFill>
              </a:rPr>
              <a:t>Strengths can be experimentally extracted via MDA</a:t>
            </a:r>
          </a:p>
          <a:p>
            <a:pPr lvl="1"/>
            <a:r>
              <a:rPr lang="en-US" altLang="ja-JP" sz="1800" dirty="0" smtClean="0">
                <a:solidFill>
                  <a:srgbClr val="FFFF00"/>
                </a:solidFill>
              </a:rPr>
              <a:t>Spin-parity can ALSO be separated</a:t>
            </a:r>
          </a:p>
          <a:p>
            <a:pPr lvl="2"/>
            <a:r>
              <a:rPr lang="en-US" altLang="ja-JP" sz="1800" dirty="0" smtClean="0"/>
              <a:t>Tensor forces </a:t>
            </a:r>
            <a:r>
              <a:rPr lang="ja-JP" altLang="en-US" sz="1800" dirty="0" smtClean="0"/>
              <a:t>→ </a:t>
            </a:r>
            <a:r>
              <a:rPr lang="en-US" altLang="ja-JP" sz="1800" dirty="0" smtClean="0"/>
              <a:t>Important and should be considered</a:t>
            </a:r>
          </a:p>
          <a:p>
            <a:pPr lvl="2"/>
            <a:r>
              <a:rPr lang="en-US" altLang="ja-JP" sz="1800" dirty="0" smtClean="0"/>
              <a:t>2β-decay </a:t>
            </a:r>
            <a:r>
              <a:rPr lang="en-US" altLang="ja-JP" sz="1800" dirty="0" smtClean="0"/>
              <a:t>matrix element</a:t>
            </a:r>
          </a:p>
          <a:p>
            <a:pPr lvl="2"/>
            <a:endParaRPr kumimoji="1" lang="en-US" altLang="ja-JP" sz="1800" dirty="0" smtClean="0"/>
          </a:p>
          <a:p>
            <a:endParaRPr kumimoji="1" lang="ja-JP" altLang="en-US" sz="18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418289" y="1157591"/>
            <a:ext cx="8725711" cy="57004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548760" y="5926150"/>
            <a:ext cx="410881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dirty="0" err="1" smtClean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  <a:sym typeface="Symbol" pitchFamily="18" charset="2"/>
              </a:rPr>
              <a:t>δ</a:t>
            </a:r>
            <a:r>
              <a:rPr lang="en-US" altLang="ja-JP" sz="1600" i="1" dirty="0" err="1" smtClean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  <a:sym typeface="Symbol" pitchFamily="18" charset="2"/>
              </a:rPr>
              <a:t>p</a:t>
            </a:r>
            <a:r>
              <a:rPr lang="en-US" altLang="ja-JP" sz="1600" dirty="0" smtClean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  <a:sym typeface="Symbol" pitchFamily="18" charset="2"/>
              </a:rPr>
              <a:t>/</a:t>
            </a:r>
            <a:r>
              <a:rPr lang="en-US" altLang="ja-JP" sz="1600" i="1" dirty="0" smtClean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  <a:sym typeface="Symbol" pitchFamily="18" charset="2"/>
              </a:rPr>
              <a:t>p</a:t>
            </a:r>
            <a:r>
              <a:rPr lang="en-US" altLang="ja-JP" sz="1600" dirty="0" smtClean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  <a:sym typeface="Symbol" pitchFamily="18" charset="2"/>
              </a:rPr>
              <a:t> </a:t>
            </a:r>
            <a:r>
              <a:rPr lang="en-US" altLang="ja-JP" sz="1600" dirty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  <a:sym typeface="Symbol" pitchFamily="18" charset="2"/>
              </a:rPr>
              <a:t>= 15000 with dispersion match</a:t>
            </a:r>
          </a:p>
          <a:p>
            <a:r>
              <a:rPr lang="en-US" altLang="ja-JP" sz="1600" dirty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  <a:sym typeface="Symbol" pitchFamily="18" charset="2"/>
              </a:rPr>
              <a:t>exothermic (</a:t>
            </a:r>
            <a:r>
              <a:rPr lang="en-US" altLang="ja-JP" sz="1600" i="1" dirty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  <a:sym typeface="Symbol" pitchFamily="18" charset="2"/>
              </a:rPr>
              <a:t>Q </a:t>
            </a:r>
            <a:r>
              <a:rPr lang="en-US" altLang="ja-JP" sz="1600" dirty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  <a:sym typeface="Symbol" pitchFamily="18" charset="2"/>
              </a:rPr>
              <a:t>&gt;</a:t>
            </a:r>
            <a:r>
              <a:rPr lang="en-US" altLang="ja-JP" sz="1600" dirty="0" smtClean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  <a:sym typeface="Symbol" pitchFamily="18" charset="2"/>
              </a:rPr>
              <a:t> </a:t>
            </a:r>
            <a:r>
              <a:rPr lang="en-US" altLang="ja-JP" sz="1600" dirty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  <a:sym typeface="Symbol" pitchFamily="18" charset="2"/>
              </a:rPr>
              <a:t>0) reaction  </a:t>
            </a:r>
            <a:r>
              <a:rPr lang="en-US" altLang="ja-JP" sz="1600" i="1" dirty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  <a:sym typeface="Symbol" pitchFamily="18" charset="2"/>
              </a:rPr>
              <a:t>q</a:t>
            </a:r>
            <a:r>
              <a:rPr lang="en-US" altLang="ja-JP" sz="1600" dirty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  <a:sym typeface="Symbol" pitchFamily="18" charset="2"/>
              </a:rPr>
              <a:t> = 0</a:t>
            </a:r>
          </a:p>
          <a:p>
            <a:r>
              <a:rPr lang="en-US" altLang="ja-JP" sz="1600" dirty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  <a:sym typeface="Symbol" pitchFamily="18" charset="2"/>
              </a:rPr>
              <a:t>	with RI-beam @ 300 </a:t>
            </a:r>
            <a:r>
              <a:rPr lang="en-US" altLang="ja-JP" sz="1600" dirty="0" err="1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  <a:sym typeface="Symbol" pitchFamily="18" charset="2"/>
              </a:rPr>
              <a:t>MeV</a:t>
            </a:r>
            <a:r>
              <a:rPr lang="en-US" altLang="ja-JP" sz="1600" dirty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  <a:sym typeface="Symbol" pitchFamily="18" charset="2"/>
              </a:rPr>
              <a:t>/A</a:t>
            </a: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7543800" y="4800600"/>
            <a:ext cx="13612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operational</a:t>
            </a:r>
          </a:p>
          <a:p>
            <a:pPr algn="ctr"/>
            <a:r>
              <a:rPr lang="en-US" altLang="ja-JP" sz="1600" dirty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in </a:t>
            </a:r>
            <a:r>
              <a:rPr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2009</a:t>
            </a:r>
            <a:endParaRPr lang="en-US" altLang="ja-JP" sz="16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88226" y="23150"/>
            <a:ext cx="4650933" cy="969978"/>
          </a:xfrm>
        </p:spPr>
        <p:txBody>
          <a:bodyPr/>
          <a:lstStyle/>
          <a:p>
            <a:r>
              <a:rPr kumimoji="1" lang="en-US" altLang="ja-JP" sz="2800" dirty="0" smtClean="0"/>
              <a:t>RI Beam Factory </a:t>
            </a:r>
            <a:r>
              <a:rPr kumimoji="1" lang="en-US" altLang="ja-JP" sz="2800" dirty="0" smtClean="0"/>
              <a:t/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at </a:t>
            </a:r>
            <a:r>
              <a:rPr kumimoji="1" lang="en-US" altLang="ja-JP" sz="2800" dirty="0" smtClean="0"/>
              <a:t>RIKEN</a:t>
            </a:r>
            <a:endParaRPr kumimoji="1" lang="ja-JP" altLang="en-US" sz="2800" dirty="0"/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3309092" y="4984697"/>
            <a:ext cx="15247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altLang="ja-JP" sz="1400" dirty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by </a:t>
            </a:r>
            <a:r>
              <a:rPr lang="en-US" altLang="ja-JP" sz="1400" dirty="0" err="1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K.Sekiguchi</a:t>
            </a:r>
            <a:endParaRPr lang="en-US" altLang="ja-JP" sz="1400" dirty="0">
              <a:solidFill>
                <a:srgbClr val="00206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5" name="Picture 2" descr="RIBF_bird_fb18"/>
          <p:cNvPicPr>
            <a:picLocks noChangeAspect="1" noChangeArrowheads="1"/>
          </p:cNvPicPr>
          <p:nvPr/>
        </p:nvPicPr>
        <p:blipFill>
          <a:blip r:embed="rId2"/>
          <a:srcRect t="15628" r="3085"/>
          <a:stretch>
            <a:fillRect/>
          </a:stretch>
        </p:blipFill>
        <p:spPr bwMode="auto">
          <a:xfrm>
            <a:off x="418304" y="972770"/>
            <a:ext cx="9142413" cy="349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正方形/長方形 12"/>
          <p:cNvSpPr/>
          <p:nvPr/>
        </p:nvSpPr>
        <p:spPr>
          <a:xfrm>
            <a:off x="8526293" y="2106225"/>
            <a:ext cx="1235413" cy="2334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5229650" y="72408"/>
            <a:ext cx="3831220" cy="2604304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Picture 2" descr="polhydrogen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8647" y="118759"/>
            <a:ext cx="3641507" cy="24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ine 15"/>
          <p:cNvSpPr>
            <a:spLocks noChangeShapeType="1"/>
          </p:cNvSpPr>
          <p:nvPr/>
        </p:nvSpPr>
        <p:spPr bwMode="auto">
          <a:xfrm flipV="1">
            <a:off x="7227651" y="3346314"/>
            <a:ext cx="1040860" cy="2178995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821986" y="4348265"/>
            <a:ext cx="24865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rPr>
              <a:t>Few-body reaction</a:t>
            </a:r>
          </a:p>
          <a:p>
            <a:r>
              <a:rPr lang="en-US" altLang="ja-JP" sz="1600" dirty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rPr>
              <a:t>with polarized </a:t>
            </a:r>
            <a:r>
              <a:rPr lang="en-US" altLang="ja-JP" sz="1600" i="1" dirty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rPr>
              <a:t>d</a:t>
            </a:r>
            <a:r>
              <a:rPr lang="en-US" altLang="ja-JP" sz="1600" dirty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rPr>
              <a:t> beam</a:t>
            </a:r>
          </a:p>
          <a:p>
            <a:r>
              <a:rPr lang="en-US" altLang="ja-JP" sz="1600" dirty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rPr>
              <a:t>@ 200-440 </a:t>
            </a:r>
            <a:r>
              <a:rPr lang="en-US" altLang="ja-JP" sz="1600" dirty="0" err="1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rPr>
              <a:t>MeV</a:t>
            </a:r>
            <a:r>
              <a:rPr lang="en-US" altLang="ja-JP" sz="1600" dirty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rPr>
              <a:t>/A</a:t>
            </a: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3294434" y="4604425"/>
            <a:ext cx="1582047" cy="408623"/>
          </a:xfrm>
          <a:prstGeom prst="wedgeRoundRectCallout">
            <a:avLst>
              <a:gd name="adj1" fmla="val 53353"/>
              <a:gd name="adj2" fmla="val -284911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ja-JP" dirty="0" err="1">
                <a:solidFill>
                  <a:schemeClr val="tx1"/>
                </a:solidFill>
                <a:latin typeface="ヒラギノ丸ゴ StdN W6" pitchFamily="34" charset="-128"/>
                <a:ea typeface="ヒラギノ丸ゴ StdN W6" pitchFamily="34" charset="-128"/>
              </a:rPr>
              <a:t>Polarimeter</a:t>
            </a:r>
            <a:endParaRPr lang="en-US" altLang="ja-JP" dirty="0">
              <a:solidFill>
                <a:schemeClr val="tx1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5359603" y="405102"/>
            <a:ext cx="1158802" cy="1230436"/>
          </a:xfrm>
          <a:prstGeom prst="rect">
            <a:avLst/>
          </a:prstGeom>
          <a:solidFill>
            <a:schemeClr val="tx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4">
            <a:lum bright="10000" contrast="10000"/>
          </a:blip>
          <a:srcRect t="5284" b="37197"/>
          <a:stretch>
            <a:fillRect/>
          </a:stretch>
        </p:blipFill>
        <p:spPr bwMode="auto">
          <a:xfrm>
            <a:off x="5384094" y="421958"/>
            <a:ext cx="1106487" cy="119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直線矢印コネクタ 23"/>
          <p:cNvCxnSpPr/>
          <p:nvPr/>
        </p:nvCxnSpPr>
        <p:spPr>
          <a:xfrm>
            <a:off x="6517178" y="1634836"/>
            <a:ext cx="743242" cy="324593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5538307" y="1201324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丸ゴ StdN W6" pitchFamily="34" charset="-128"/>
                <a:ea typeface="ヒラギノ丸ゴ StdN W6" pitchFamily="34" charset="-128"/>
              </a:rPr>
              <a:t>C</a:t>
            </a:r>
            <a:r>
              <a:rPr kumimoji="1" lang="en-US" altLang="ja-JP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丸ゴ StdN W6" pitchFamily="34" charset="-128"/>
                <a:ea typeface="ヒラギノ丸ゴ StdN W6" pitchFamily="34" charset="-128"/>
              </a:rPr>
              <a:t>10</a:t>
            </a:r>
            <a:r>
              <a:rPr kumimoji="1" lang="en-US" altLang="ja-JP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丸ゴ StdN W6" pitchFamily="34" charset="-128"/>
                <a:ea typeface="ヒラギノ丸ゴ StdN W6" pitchFamily="34" charset="-128"/>
              </a:rPr>
              <a:t>H</a:t>
            </a:r>
            <a:r>
              <a:rPr kumimoji="1" lang="en-US" altLang="ja-JP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丸ゴ StdN W6" pitchFamily="34" charset="-128"/>
                <a:ea typeface="ヒラギノ丸ゴ StdN W6" pitchFamily="34" charset="-128"/>
              </a:rPr>
              <a:t>8</a:t>
            </a:r>
            <a:endParaRPr kumimoji="1" lang="ja-JP" altLang="en-US" baseline="-25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322058" y="71254"/>
            <a:ext cx="3124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rPr>
              <a:t>p target @ 100K and 0.1</a:t>
            </a:r>
            <a:endParaRPr kumimoji="1" lang="ja-JP" altLang="en-US" dirty="0">
              <a:solidFill>
                <a:schemeClr val="accent2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29" name="直線矢印コネクタ 28"/>
          <p:cNvCxnSpPr/>
          <p:nvPr/>
        </p:nvCxnSpPr>
        <p:spPr>
          <a:xfrm>
            <a:off x="5379522" y="148442"/>
            <a:ext cx="237507" cy="1588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>
            <a:stCxn id="19" idx="2"/>
          </p:cNvCxnSpPr>
          <p:nvPr/>
        </p:nvCxnSpPr>
        <p:spPr>
          <a:xfrm rot="16200000" flipH="1">
            <a:off x="7375115" y="2446856"/>
            <a:ext cx="494000" cy="953711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/>
        </p:nvSpPr>
        <p:spPr>
          <a:xfrm>
            <a:off x="5614147" y="4524935"/>
            <a:ext cx="3422276" cy="2238936"/>
          </a:xfrm>
          <a:prstGeom prst="rect">
            <a:avLst/>
          </a:prstGeom>
          <a:solidFill>
            <a:schemeClr val="tx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Picture 5" descr="VY1D4488"/>
          <p:cNvPicPr>
            <a:picLocks noChangeAspect="1" noChangeArrowheads="1"/>
          </p:cNvPicPr>
          <p:nvPr/>
        </p:nvPicPr>
        <p:blipFill>
          <a:blip r:embed="rId5"/>
          <a:srcRect b="11326"/>
          <a:stretch>
            <a:fillRect/>
          </a:stretch>
        </p:blipFill>
        <p:spPr bwMode="auto">
          <a:xfrm>
            <a:off x="5627598" y="4539650"/>
            <a:ext cx="3387328" cy="2210766"/>
          </a:xfrm>
          <a:prstGeom prst="rect">
            <a:avLst/>
          </a:prstGeom>
          <a:noFill/>
        </p:spPr>
      </p:pic>
      <p:sp>
        <p:nvSpPr>
          <p:cNvPr id="34" name="正方形/長方形 33"/>
          <p:cNvSpPr/>
          <p:nvPr/>
        </p:nvSpPr>
        <p:spPr>
          <a:xfrm>
            <a:off x="5634317" y="4538382"/>
            <a:ext cx="3388659" cy="36307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849470" y="4551830"/>
            <a:ext cx="2932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SHARAQ spectrometer</a:t>
            </a:r>
          </a:p>
          <a:p>
            <a:endParaRPr kumimoji="1" lang="ja-JP" altLang="en-US" dirty="0"/>
          </a:p>
        </p:txBody>
      </p:sp>
      <p:sp>
        <p:nvSpPr>
          <p:cNvPr id="35" name="正方形/長方形 34"/>
          <p:cNvSpPr/>
          <p:nvPr/>
        </p:nvSpPr>
        <p:spPr>
          <a:xfrm>
            <a:off x="7651376" y="6225988"/>
            <a:ext cx="1351430" cy="524436"/>
          </a:xfrm>
          <a:prstGeom prst="rect">
            <a:avLst/>
          </a:prstGeom>
          <a:solidFill>
            <a:schemeClr val="tx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541606" y="6220480"/>
            <a:ext cx="15071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altLang="ja-JP" sz="14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by </a:t>
            </a:r>
            <a:r>
              <a:rPr lang="en-US" altLang="ja-JP" sz="1400" dirty="0" err="1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S.Shimoura</a:t>
            </a:r>
            <a:endParaRPr lang="en-US" altLang="ja-JP" sz="1400" dirty="0" smtClean="0">
              <a:solidFill>
                <a:srgbClr val="002060"/>
              </a:solidFill>
              <a:latin typeface="ヒラギノ丸ゴ StdN W6" pitchFamily="34" charset="-128"/>
              <a:ea typeface="ヒラギノ丸ゴ StdN W6" pitchFamily="34" charset="-128"/>
            </a:endParaRPr>
          </a:p>
          <a:p>
            <a:pPr algn="r"/>
            <a:r>
              <a:rPr lang="en-US" altLang="ja-JP" sz="1400" dirty="0" err="1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T.Uesaka</a:t>
            </a:r>
            <a:r>
              <a:rPr lang="en-US" altLang="ja-JP" sz="14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    </a:t>
            </a:r>
            <a:endParaRPr lang="en-US" altLang="ja-JP" sz="1400" dirty="0">
              <a:solidFill>
                <a:srgbClr val="00206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7968343" y="2059321"/>
            <a:ext cx="914400" cy="2074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Text Box 19"/>
          <p:cNvSpPr txBox="1">
            <a:spLocks noChangeArrowheads="1"/>
          </p:cNvSpPr>
          <p:nvPr/>
        </p:nvSpPr>
        <p:spPr bwMode="auto">
          <a:xfrm>
            <a:off x="7310516" y="2122553"/>
            <a:ext cx="17299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altLang="ja-JP" sz="14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by </a:t>
            </a:r>
            <a:r>
              <a:rPr lang="en-US" altLang="ja-JP" sz="1400" dirty="0" err="1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T.Wakui</a:t>
            </a:r>
            <a:endParaRPr lang="en-US" altLang="ja-JP" sz="1400" dirty="0" smtClean="0">
              <a:solidFill>
                <a:srgbClr val="002060"/>
              </a:solidFill>
              <a:latin typeface="ヒラギノ丸ゴ StdN W6" pitchFamily="34" charset="-128"/>
              <a:ea typeface="ヒラギノ丸ゴ StdN W6" pitchFamily="34" charset="-128"/>
            </a:endParaRPr>
          </a:p>
          <a:p>
            <a:pPr algn="r"/>
            <a:r>
              <a:rPr lang="en-US" altLang="ja-JP" sz="14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 </a:t>
            </a:r>
            <a:r>
              <a:rPr lang="en-US" altLang="ja-JP" sz="14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      </a:t>
            </a:r>
            <a:r>
              <a:rPr lang="en-US" altLang="ja-JP" sz="1400" dirty="0" err="1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A.Sakaguchi</a:t>
            </a:r>
            <a:endParaRPr lang="en-US" altLang="ja-JP" sz="1400" dirty="0">
              <a:solidFill>
                <a:srgbClr val="00206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Acknowledgement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92213" y="1181100"/>
            <a:ext cx="8874933" cy="5676900"/>
          </a:xfrm>
        </p:spPr>
        <p:txBody>
          <a:bodyPr>
            <a:normAutofit/>
          </a:bodyPr>
          <a:lstStyle/>
          <a:p>
            <a:r>
              <a:rPr lang="en-US" altLang="ja-JP" sz="2000" dirty="0" smtClean="0"/>
              <a:t>Thanks to all collaborators involved with relevant experiments, in particular to </a:t>
            </a:r>
          </a:p>
          <a:p>
            <a:endParaRPr lang="en-US" altLang="ja-JP" sz="2000" dirty="0" smtClean="0"/>
          </a:p>
          <a:p>
            <a:pPr lvl="1"/>
            <a:r>
              <a:rPr kumimoji="1" lang="en-US" altLang="ja-JP" sz="2000" dirty="0" smtClean="0"/>
              <a:t>K. </a:t>
            </a:r>
            <a:r>
              <a:rPr kumimoji="1" lang="en-US" altLang="ja-JP" sz="2000" dirty="0" err="1" smtClean="0"/>
              <a:t>Yako</a:t>
            </a:r>
            <a:r>
              <a:rPr kumimoji="1" lang="en-US" altLang="ja-JP" sz="2000" dirty="0" smtClean="0"/>
              <a:t> (University of Tokyo)</a:t>
            </a:r>
          </a:p>
          <a:p>
            <a:pPr lvl="1"/>
            <a:r>
              <a:rPr lang="en-US" altLang="ja-JP" sz="2000" dirty="0" smtClean="0"/>
              <a:t>K. </a:t>
            </a:r>
            <a:r>
              <a:rPr lang="en-US" altLang="ja-JP" sz="2000" dirty="0" err="1" smtClean="0"/>
              <a:t>Sekiguchi</a:t>
            </a:r>
            <a:r>
              <a:rPr lang="en-US" altLang="ja-JP" sz="2000" dirty="0" smtClean="0"/>
              <a:t> (RIKEN </a:t>
            </a:r>
            <a:r>
              <a:rPr lang="en-US" altLang="ja-JP" sz="2000" dirty="0" err="1" smtClean="0"/>
              <a:t>Nishina</a:t>
            </a:r>
            <a:r>
              <a:rPr lang="en-US" altLang="ja-JP" sz="2000" dirty="0" smtClean="0"/>
              <a:t> Center)</a:t>
            </a:r>
          </a:p>
          <a:p>
            <a:pPr lvl="1"/>
            <a:r>
              <a:rPr kumimoji="1" lang="en-US" altLang="ja-JP" sz="2000" dirty="0" smtClean="0"/>
              <a:t>Y. Maeda (Miyazaki University)</a:t>
            </a:r>
          </a:p>
          <a:p>
            <a:pPr lvl="1"/>
            <a:r>
              <a:rPr lang="en-US" altLang="ja-JP" sz="2000" dirty="0" smtClean="0"/>
              <a:t>M. </a:t>
            </a:r>
            <a:r>
              <a:rPr lang="en-US" altLang="ja-JP" sz="2000" dirty="0" err="1" smtClean="0"/>
              <a:t>Dozono</a:t>
            </a:r>
            <a:r>
              <a:rPr lang="en-US" altLang="ja-JP" sz="2000" dirty="0" smtClean="0"/>
              <a:t> (Kyushu University)</a:t>
            </a:r>
          </a:p>
          <a:p>
            <a:pPr lvl="1"/>
            <a:r>
              <a:rPr kumimoji="1" lang="en-US" altLang="ja-JP" sz="2000" dirty="0" smtClean="0"/>
              <a:t>E. Ihara (Kyushu University)</a:t>
            </a:r>
          </a:p>
          <a:p>
            <a:pPr lvl="1"/>
            <a:endParaRPr kumimoji="1" lang="en-US" altLang="ja-JP" sz="2000" dirty="0" smtClean="0"/>
          </a:p>
          <a:p>
            <a:pPr lvl="1">
              <a:buNone/>
            </a:pPr>
            <a:r>
              <a:rPr lang="en-US" altLang="ja-JP" sz="2000" dirty="0" smtClean="0"/>
              <a:t>for valuable comments and figure preparation.</a:t>
            </a:r>
            <a:endParaRPr kumimoji="1" lang="ja-JP" altLang="en-US" sz="2000" dirty="0"/>
          </a:p>
        </p:txBody>
      </p:sp>
      <p:sp>
        <p:nvSpPr>
          <p:cNvPr id="4" name="正方形/長方形 3"/>
          <p:cNvSpPr/>
          <p:nvPr/>
        </p:nvSpPr>
        <p:spPr>
          <a:xfrm>
            <a:off x="731520" y="5008098"/>
            <a:ext cx="8117058" cy="7877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Thank you for your attention</a:t>
            </a:r>
            <a:endParaRPr kumimoji="1" lang="ja-JP" altLang="en-US" sz="36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454226" y="2548024"/>
            <a:ext cx="8637224" cy="1975104"/>
          </a:xfrm>
        </p:spPr>
        <p:txBody>
          <a:bodyPr/>
          <a:lstStyle/>
          <a:p>
            <a:pPr algn="ctr"/>
            <a:r>
              <a:rPr lang="en-US" altLang="ja-JP" b="0" cap="none" dirty="0" smtClean="0">
                <a:latin typeface="ヒラギノ丸ゴ StdN W6" pitchFamily="34" charset="-128"/>
                <a:ea typeface="ヒラギノ丸ゴ StdN W6" pitchFamily="34" charset="-128"/>
              </a:rPr>
              <a:t>Backup</a:t>
            </a:r>
            <a:endParaRPr kumimoji="1" lang="ja-JP" altLang="en-US" b="0" cap="none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4714875" y="1162051"/>
            <a:ext cx="4343400" cy="4667250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6100" y="138684"/>
            <a:ext cx="8445500" cy="914400"/>
          </a:xfrm>
        </p:spPr>
        <p:txBody>
          <a:bodyPr/>
          <a:lstStyle/>
          <a:p>
            <a:r>
              <a:rPr kumimoji="1" lang="en-US" altLang="ja-JP" sz="2800" b="0" dirty="0" smtClean="0"/>
              <a:t>Progress in Theoretical Treatment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sz="2400" b="0" i="1" dirty="0" err="1" smtClean="0"/>
              <a:t>ー</a:t>
            </a:r>
            <a:r>
              <a:rPr lang="en-US" altLang="ja-JP" sz="2400" b="0" i="1" dirty="0" smtClean="0"/>
              <a:t>Coulomb Interaction</a:t>
            </a:r>
            <a:r>
              <a:rPr lang="ja-JP" altLang="en-US" sz="2400" b="0" i="1" dirty="0" err="1" smtClean="0"/>
              <a:t>ー</a:t>
            </a:r>
            <a:endParaRPr kumimoji="1" lang="ja-JP" altLang="en-US" sz="2400" b="0" i="1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1800" dirty="0" smtClean="0"/>
              <a:t>Failure at small θ</a:t>
            </a:r>
          </a:p>
          <a:p>
            <a:pPr lvl="1"/>
            <a:r>
              <a:rPr lang="en-US" altLang="ja-JP" sz="1800" dirty="0" smtClean="0">
                <a:solidFill>
                  <a:srgbClr val="FFC000"/>
                </a:solidFill>
              </a:rPr>
              <a:t>Coulomb int. effects</a:t>
            </a:r>
          </a:p>
          <a:p>
            <a:pPr lvl="1"/>
            <a:r>
              <a:rPr kumimoji="1" lang="en-US" altLang="ja-JP" sz="1800" dirty="0" smtClean="0"/>
              <a:t>Inherently lacking </a:t>
            </a:r>
            <a:br>
              <a:rPr kumimoji="1" lang="en-US" altLang="ja-JP" sz="1800" dirty="0" smtClean="0"/>
            </a:br>
            <a:r>
              <a:rPr kumimoji="1" lang="en-US" altLang="ja-JP" sz="1800" dirty="0" smtClean="0"/>
              <a:t>in </a:t>
            </a:r>
            <a:r>
              <a:rPr kumimoji="1" lang="en-US" altLang="ja-JP" sz="1800" dirty="0" err="1" smtClean="0"/>
              <a:t>Faddeev</a:t>
            </a:r>
            <a:r>
              <a:rPr kumimoji="1" lang="en-US" altLang="ja-JP" sz="1800" dirty="0" smtClean="0"/>
              <a:t> calc.</a:t>
            </a:r>
          </a:p>
          <a:p>
            <a:pPr lvl="1"/>
            <a:endParaRPr lang="en-US" altLang="ja-JP" sz="1800" dirty="0" smtClean="0"/>
          </a:p>
          <a:p>
            <a:r>
              <a:rPr kumimoji="1" lang="en-US" altLang="ja-JP" sz="1800" dirty="0" smtClean="0"/>
              <a:t>Coulomb int. can be included</a:t>
            </a:r>
          </a:p>
          <a:p>
            <a:pPr lvl="1"/>
            <a:r>
              <a:rPr lang="en-US" altLang="ja-JP" sz="1800" dirty="0" err="1" smtClean="0"/>
              <a:t>Screening+Renomalization</a:t>
            </a:r>
            <a:endParaRPr lang="en-US" altLang="ja-JP" sz="1800" dirty="0" smtClean="0"/>
          </a:p>
          <a:p>
            <a:pPr lvl="1"/>
            <a:endParaRPr kumimoji="1" lang="en-US" altLang="ja-JP" sz="1800" dirty="0" smtClean="0"/>
          </a:p>
          <a:p>
            <a:endParaRPr lang="en-US" altLang="ja-JP" sz="1800" dirty="0" smtClean="0"/>
          </a:p>
          <a:p>
            <a:endParaRPr kumimoji="1" lang="en-US" altLang="ja-JP" sz="1800" dirty="0" smtClean="0"/>
          </a:p>
          <a:p>
            <a:r>
              <a:rPr kumimoji="1" lang="en-US" altLang="ja-JP" sz="1800" dirty="0" smtClean="0"/>
              <a:t>Coulomb interaction</a:t>
            </a:r>
          </a:p>
          <a:p>
            <a:pPr lvl="1"/>
            <a:r>
              <a:rPr lang="en-US" altLang="ja-JP" sz="1800" dirty="0" smtClean="0"/>
              <a:t>Significant at small θ</a:t>
            </a:r>
          </a:p>
          <a:p>
            <a:pPr lvl="1"/>
            <a:r>
              <a:rPr kumimoji="1" lang="en-US" altLang="ja-JP" sz="1800" dirty="0" smtClean="0">
                <a:solidFill>
                  <a:srgbClr val="FFC000"/>
                </a:solidFill>
              </a:rPr>
              <a:t>Reproduce the data well</a:t>
            </a:r>
            <a:endParaRPr kumimoji="1" lang="ja-JP" altLang="en-US" sz="1800" dirty="0">
              <a:solidFill>
                <a:srgbClr val="FFC000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08000" y="5623560"/>
            <a:ext cx="4089400" cy="8839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At Intermediate energies,</a:t>
            </a:r>
          </a:p>
          <a:p>
            <a:pPr algn="ctr"/>
            <a:r>
              <a:rPr kumimoji="1"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Coulomb interaction effects </a:t>
            </a:r>
          </a:p>
          <a:p>
            <a:pPr algn="ctr"/>
            <a:r>
              <a:rPr lang="en-US" altLang="ja-JP" sz="1600" dirty="0" smtClean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rPr>
              <a:t>are limited at very forward angles</a:t>
            </a:r>
            <a:endParaRPr kumimoji="1" lang="ja-JP" altLang="en-US" sz="1600" dirty="0">
              <a:solidFill>
                <a:schemeClr val="accent2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4785233" y="1514475"/>
            <a:ext cx="4186237" cy="4249051"/>
            <a:chOff x="4785233" y="1514475"/>
            <a:chExt cx="4186237" cy="4249051"/>
          </a:xfrm>
        </p:grpSpPr>
        <p:pic>
          <p:nvPicPr>
            <p:cNvPr id="5" name="Picture 2" descr="dcs135CDBD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85233" y="1890026"/>
              <a:ext cx="4186237" cy="3873500"/>
            </a:xfrm>
            <a:prstGeom prst="rect">
              <a:avLst/>
            </a:prstGeom>
            <a:noFill/>
          </p:spPr>
        </p:pic>
        <p:sp>
          <p:nvSpPr>
            <p:cNvPr id="8" name="四角形吹き出し 7"/>
            <p:cNvSpPr/>
            <p:nvPr/>
          </p:nvSpPr>
          <p:spPr>
            <a:xfrm>
              <a:off x="5572664" y="4830792"/>
              <a:ext cx="1086928" cy="414068"/>
            </a:xfrm>
            <a:prstGeom prst="wedgeRectCallout">
              <a:avLst>
                <a:gd name="adj1" fmla="val 128374"/>
                <a:gd name="adj2" fmla="val -1562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dirty="0" smtClean="0">
                  <a:latin typeface="ヒラギノ丸ゴ StdN W6" pitchFamily="34" charset="-128"/>
                  <a:ea typeface="ヒラギノ丸ゴ StdN W6" pitchFamily="34" charset="-128"/>
                </a:rPr>
                <a:t>NN only</a:t>
              </a:r>
              <a:endParaRPr kumimoji="1" lang="ja-JP" altLang="en-US" sz="1600" dirty="0">
                <a:latin typeface="ヒラギノ丸ゴ StdN W6" pitchFamily="34" charset="-128"/>
                <a:ea typeface="ヒラギノ丸ゴ StdN W6" pitchFamily="34" charset="-128"/>
              </a:endParaRPr>
            </a:p>
          </p:txBody>
        </p:sp>
        <p:sp>
          <p:nvSpPr>
            <p:cNvPr id="9" name="四角形吹き出し 8"/>
            <p:cNvSpPr/>
            <p:nvPr/>
          </p:nvSpPr>
          <p:spPr>
            <a:xfrm>
              <a:off x="7035201" y="3226279"/>
              <a:ext cx="1394603" cy="428445"/>
            </a:xfrm>
            <a:prstGeom prst="wedgeRectCallout">
              <a:avLst>
                <a:gd name="adj1" fmla="val -10902"/>
                <a:gd name="adj2" fmla="val 34855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dirty="0" smtClean="0">
                  <a:latin typeface="ヒラギノ丸ゴ StdN W6" pitchFamily="34" charset="-128"/>
                  <a:ea typeface="ヒラギノ丸ゴ StdN W6" pitchFamily="34" charset="-128"/>
                </a:rPr>
                <a:t>NN + 3NF</a:t>
              </a:r>
              <a:endParaRPr kumimoji="1" lang="ja-JP" altLang="en-US" sz="1600" dirty="0">
                <a:latin typeface="ヒラギノ丸ゴ StdN W6" pitchFamily="34" charset="-128"/>
                <a:ea typeface="ヒラギノ丸ゴ StdN W6" pitchFamily="34" charset="-128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5038725" y="1514475"/>
              <a:ext cx="39004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>
                  <a:solidFill>
                    <a:schemeClr val="bg1"/>
                  </a:solidFill>
                  <a:latin typeface="ヒラギノ丸ゴ StdN W6" pitchFamily="34" charset="-128"/>
                  <a:ea typeface="ヒラギノ丸ゴ StdN W6" pitchFamily="34" charset="-128"/>
                </a:rPr>
                <a:t>Faddeev</a:t>
              </a:r>
              <a:r>
                <a:rPr kumimoji="1" lang="en-US" altLang="ja-JP" dirty="0" smtClean="0">
                  <a:solidFill>
                    <a:schemeClr val="bg1"/>
                  </a:solidFill>
                  <a:latin typeface="ヒラギノ丸ゴ StdN W6" pitchFamily="34" charset="-128"/>
                  <a:ea typeface="ヒラギノ丸ゴ StdN W6" pitchFamily="34" charset="-128"/>
                </a:rPr>
                <a:t> calc. </a:t>
              </a:r>
              <a:r>
                <a:rPr kumimoji="1" lang="en-US" altLang="ja-JP" dirty="0" smtClean="0">
                  <a:solidFill>
                    <a:srgbClr val="0070C0"/>
                  </a:solidFill>
                  <a:latin typeface="ヒラギノ丸ゴ StdN W6" pitchFamily="34" charset="-128"/>
                  <a:ea typeface="ヒラギノ丸ゴ StdN W6" pitchFamily="34" charset="-128"/>
                </a:rPr>
                <a:t>w/o Coulomb int.</a:t>
              </a:r>
              <a:endParaRPr kumimoji="1" lang="ja-JP" altLang="en-US" dirty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endParaRP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4774883" y="1453515"/>
            <a:ext cx="4186237" cy="4304181"/>
            <a:chOff x="8917130" y="3343275"/>
            <a:chExt cx="4186237" cy="4304181"/>
          </a:xfrm>
        </p:grpSpPr>
        <p:pic>
          <p:nvPicPr>
            <p:cNvPr id="4" name="Picture 5" descr="dcs135CDBD_C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917130" y="3773956"/>
              <a:ext cx="4186237" cy="3873500"/>
            </a:xfrm>
            <a:prstGeom prst="rect">
              <a:avLst/>
            </a:prstGeom>
            <a:noFill/>
          </p:spPr>
        </p:pic>
        <p:sp>
          <p:nvSpPr>
            <p:cNvPr id="12" name="四角形吹き出し 11"/>
            <p:cNvSpPr/>
            <p:nvPr/>
          </p:nvSpPr>
          <p:spPr>
            <a:xfrm>
              <a:off x="11150001" y="5055079"/>
              <a:ext cx="1394603" cy="428445"/>
            </a:xfrm>
            <a:prstGeom prst="wedgeRectCallout">
              <a:avLst>
                <a:gd name="adj1" fmla="val -10902"/>
                <a:gd name="adj2" fmla="val 34855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dirty="0" smtClean="0">
                  <a:latin typeface="ヒラギノ丸ゴ StdN W6" pitchFamily="34" charset="-128"/>
                  <a:ea typeface="ヒラギノ丸ゴ StdN W6" pitchFamily="34" charset="-128"/>
                </a:rPr>
                <a:t>NN + 3NF</a:t>
              </a:r>
              <a:endParaRPr kumimoji="1" lang="ja-JP" altLang="en-US" sz="1600" dirty="0">
                <a:latin typeface="ヒラギノ丸ゴ StdN W6" pitchFamily="34" charset="-128"/>
                <a:ea typeface="ヒラギノ丸ゴ StdN W6" pitchFamily="34" charset="-128"/>
              </a:endParaRPr>
            </a:p>
          </p:txBody>
        </p:sp>
        <p:sp>
          <p:nvSpPr>
            <p:cNvPr id="13" name="四角形吹き出し 12"/>
            <p:cNvSpPr/>
            <p:nvPr/>
          </p:nvSpPr>
          <p:spPr>
            <a:xfrm>
              <a:off x="9672224" y="6696686"/>
              <a:ext cx="1086928" cy="414068"/>
            </a:xfrm>
            <a:prstGeom prst="wedgeRectCallout">
              <a:avLst>
                <a:gd name="adj1" fmla="val 128374"/>
                <a:gd name="adj2" fmla="val -1562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dirty="0" smtClean="0">
                  <a:latin typeface="ヒラギノ丸ゴ StdN W6" pitchFamily="34" charset="-128"/>
                  <a:ea typeface="ヒラギノ丸ゴ StdN W6" pitchFamily="34" charset="-128"/>
                </a:rPr>
                <a:t>NN only</a:t>
              </a:r>
              <a:endParaRPr kumimoji="1" lang="ja-JP" altLang="en-US" sz="1600" dirty="0">
                <a:latin typeface="ヒラギノ丸ゴ StdN W6" pitchFamily="34" charset="-128"/>
                <a:ea typeface="ヒラギノ丸ゴ StdN W6" pitchFamily="34" charset="-128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9128760" y="3343275"/>
              <a:ext cx="3945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>
                  <a:solidFill>
                    <a:schemeClr val="bg1"/>
                  </a:solidFill>
                  <a:latin typeface="ヒラギノ丸ゴ StdN W6" pitchFamily="34" charset="-128"/>
                  <a:ea typeface="ヒラギノ丸ゴ StdN W6" pitchFamily="34" charset="-128"/>
                </a:rPr>
                <a:t>Faddeev</a:t>
              </a:r>
              <a:r>
                <a:rPr kumimoji="1" lang="en-US" altLang="ja-JP" dirty="0" smtClean="0">
                  <a:solidFill>
                    <a:schemeClr val="bg1"/>
                  </a:solidFill>
                  <a:latin typeface="ヒラギノ丸ゴ StdN W6" pitchFamily="34" charset="-128"/>
                  <a:ea typeface="ヒラギノ丸ゴ StdN W6" pitchFamily="34" charset="-128"/>
                </a:rPr>
                <a:t> calc. </a:t>
              </a:r>
              <a:r>
                <a:rPr kumimoji="1" lang="en-US" altLang="ja-JP" dirty="0" smtClean="0">
                  <a:solidFill>
                    <a:srgbClr val="FF0000"/>
                  </a:solidFill>
                  <a:latin typeface="ヒラギノ丸ゴ StdN W6" pitchFamily="34" charset="-128"/>
                  <a:ea typeface="ヒラギノ丸ゴ StdN W6" pitchFamily="34" charset="-128"/>
                </a:rPr>
                <a:t>with Coulomb int.</a:t>
              </a:r>
              <a:endParaRPr kumimoji="1" lang="ja-JP" altLang="en-US" dirty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endParaRPr>
            </a:p>
          </p:txBody>
        </p:sp>
      </p:grpSp>
      <p:sp>
        <p:nvSpPr>
          <p:cNvPr id="7" name="円/楕円 6"/>
          <p:cNvSpPr/>
          <p:nvPr/>
        </p:nvSpPr>
        <p:spPr>
          <a:xfrm>
            <a:off x="5072332" y="2053086"/>
            <a:ext cx="1431985" cy="1431985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201695" y="6182380"/>
            <a:ext cx="3886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400" dirty="0" err="1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A.Deltuva</a:t>
            </a:r>
            <a:r>
              <a:rPr kumimoji="1" lang="en-US" altLang="ja-JP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 et </a:t>
            </a:r>
            <a:r>
              <a:rPr kumimoji="1" lang="en-US" altLang="ja-JP" sz="1400" dirty="0" err="1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al.,PRC</a:t>
            </a:r>
            <a:r>
              <a:rPr kumimoji="1" lang="en-US" altLang="ja-JP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 68,024005(2003).</a:t>
            </a:r>
          </a:p>
          <a:p>
            <a:pPr algn="r"/>
            <a:r>
              <a:rPr lang="en-US" altLang="ja-JP" sz="1400" dirty="0" err="1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A.Deltuva</a:t>
            </a:r>
            <a:r>
              <a:rPr lang="en-US" altLang="ja-JP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 et al., PRC 71,054005(2005).</a:t>
            </a:r>
            <a:endParaRPr kumimoji="1" lang="ja-JP" altLang="en-US" sz="1400" dirty="0">
              <a:solidFill>
                <a:srgbClr val="00B0F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200706" name="Picture 2" descr="\begin{align*}&#10;\textcolor[rgb]{1,1,0}{w_R(r) = \frac{\alpha}{r}\exp\left[-\textcolor[rgb]{1,1,0}{}\left(\frac{r}{R}\right)^n\right]}&#10;\end{align*}&#10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44295" y="3527742"/>
            <a:ext cx="3040380" cy="582930"/>
          </a:xfrm>
          <a:prstGeom prst="rect">
            <a:avLst/>
          </a:prstGeom>
          <a:noFill/>
        </p:spPr>
      </p:pic>
      <p:pic>
        <p:nvPicPr>
          <p:cNvPr id="200708" name="Picture 4" descr="\begin{align*}&#10;\textcolor[rgb]{1,1,0}{n=4\ \ \ R\rightarrow\text{large}}&#10;\end{align*}&#10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44296" y="4259262"/>
            <a:ext cx="2493645" cy="240030"/>
          </a:xfrm>
          <a:prstGeom prst="rect">
            <a:avLst/>
          </a:prstGeom>
          <a:noFill/>
        </p:spPr>
      </p:pic>
      <p:sp>
        <p:nvSpPr>
          <p:cNvPr id="20" name="正方形/長方形 19"/>
          <p:cNvSpPr/>
          <p:nvPr/>
        </p:nvSpPr>
        <p:spPr>
          <a:xfrm>
            <a:off x="472440" y="4580964"/>
            <a:ext cx="4175760" cy="225552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4632960" y="5906844"/>
            <a:ext cx="4480560" cy="92964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0" dirty="0" smtClean="0"/>
              <a:t>Extension</a:t>
            </a:r>
            <a:r>
              <a:rPr lang="en-US" altLang="ja-JP" b="0" dirty="0" smtClean="0"/>
              <a:t>s of 3NF Study</a:t>
            </a:r>
            <a:endParaRPr kumimoji="1" lang="ja-JP" altLang="en-US" b="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33400" y="922020"/>
            <a:ext cx="8458200" cy="5676900"/>
          </a:xfrm>
        </p:spPr>
        <p:txBody>
          <a:bodyPr>
            <a:normAutofit/>
          </a:bodyPr>
          <a:lstStyle/>
          <a:p>
            <a:r>
              <a:rPr lang="en-US" altLang="ja-JP" sz="1800" baseline="30000" dirty="0" smtClean="0"/>
              <a:t>3</a:t>
            </a:r>
            <a:r>
              <a:rPr lang="en-US" altLang="ja-JP" sz="1800" dirty="0" smtClean="0"/>
              <a:t>He(</a:t>
            </a:r>
            <a:r>
              <a:rPr lang="en-US" altLang="ja-JP" sz="1800" dirty="0" err="1" smtClean="0"/>
              <a:t>p,n</a:t>
            </a:r>
            <a:r>
              <a:rPr lang="en-US" altLang="ja-JP" sz="1800" dirty="0" smtClean="0"/>
              <a:t>)3p</a:t>
            </a:r>
          </a:p>
          <a:p>
            <a:pPr lvl="1"/>
            <a:r>
              <a:rPr lang="en-US" altLang="ja-JP" sz="1800" dirty="0" smtClean="0">
                <a:solidFill>
                  <a:srgbClr val="FFC000"/>
                </a:solidFill>
              </a:rPr>
              <a:t>Form 3p(T=3/2) system</a:t>
            </a:r>
            <a:endParaRPr lang="en-US" altLang="ja-JP" sz="1800" dirty="0" smtClean="0"/>
          </a:p>
          <a:p>
            <a:pPr marL="932688" lvl="3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</a:pPr>
            <a:r>
              <a:rPr lang="en-US" altLang="ja-JP" sz="1800" dirty="0" err="1" smtClean="0">
                <a:solidFill>
                  <a:srgbClr val="FFFF00"/>
                </a:solidFill>
              </a:rPr>
              <a:t>d+p</a:t>
            </a:r>
            <a:r>
              <a:rPr lang="en-US" altLang="ja-JP" sz="1800" dirty="0" smtClean="0">
                <a:solidFill>
                  <a:srgbClr val="FFFF00"/>
                </a:solidFill>
              </a:rPr>
              <a:t> </a:t>
            </a:r>
            <a:r>
              <a:rPr lang="ja-JP" altLang="en-US" sz="1800" dirty="0" smtClean="0">
                <a:solidFill>
                  <a:srgbClr val="FFFF00"/>
                </a:solidFill>
              </a:rPr>
              <a:t>→ </a:t>
            </a:r>
            <a:r>
              <a:rPr lang="en-US" altLang="ja-JP" sz="1800" dirty="0" smtClean="0">
                <a:solidFill>
                  <a:srgbClr val="FFFF00"/>
                </a:solidFill>
              </a:rPr>
              <a:t>T=1/2 only</a:t>
            </a:r>
          </a:p>
          <a:p>
            <a:pPr lvl="1"/>
            <a:r>
              <a:rPr lang="en-US" altLang="ja-JP" sz="1800" dirty="0" smtClean="0">
                <a:solidFill>
                  <a:srgbClr val="FFC000"/>
                </a:solidFill>
              </a:rPr>
              <a:t>Existence of 3p resonance </a:t>
            </a:r>
            <a:br>
              <a:rPr lang="en-US" altLang="ja-JP" sz="1800" dirty="0" smtClean="0">
                <a:solidFill>
                  <a:srgbClr val="FFC000"/>
                </a:solidFill>
              </a:rPr>
            </a:br>
            <a:r>
              <a:rPr lang="ja-JP" altLang="en-US" sz="1800" dirty="0" smtClean="0">
                <a:solidFill>
                  <a:srgbClr val="FFC000"/>
                </a:solidFill>
              </a:rPr>
              <a:t>→ </a:t>
            </a:r>
            <a:r>
              <a:rPr lang="en-US" altLang="ja-JP" sz="1800" dirty="0" smtClean="0">
                <a:solidFill>
                  <a:srgbClr val="FFC000"/>
                </a:solidFill>
              </a:rPr>
              <a:t>Signature of T=3/2 3NF</a:t>
            </a:r>
          </a:p>
          <a:p>
            <a:pPr lvl="2"/>
            <a:r>
              <a:rPr lang="en-US" altLang="ja-JP" sz="1800" dirty="0" smtClean="0"/>
              <a:t>NO 3N resonance </a:t>
            </a:r>
            <a:br>
              <a:rPr lang="en-US" altLang="ja-JP" sz="1800" dirty="0" smtClean="0"/>
            </a:br>
            <a:r>
              <a:rPr lang="en-US" altLang="ja-JP" sz="1800" dirty="0" smtClean="0"/>
              <a:t>in </a:t>
            </a:r>
            <a:r>
              <a:rPr lang="en-US" altLang="ja-JP" sz="1800" dirty="0" err="1" smtClean="0"/>
              <a:t>Faddeev</a:t>
            </a:r>
            <a:r>
              <a:rPr lang="en-US" altLang="ja-JP" sz="1800" dirty="0" smtClean="0"/>
              <a:t> calc. with NN only</a:t>
            </a:r>
          </a:p>
          <a:p>
            <a:pPr lvl="2"/>
            <a:endParaRPr lang="en-US" altLang="ja-JP" sz="1800" dirty="0" smtClean="0"/>
          </a:p>
          <a:p>
            <a:r>
              <a:rPr kumimoji="1" lang="en-US" altLang="ja-JP" sz="1800" dirty="0" err="1" smtClean="0"/>
              <a:t>d+p</a:t>
            </a:r>
            <a:r>
              <a:rPr kumimoji="1" lang="en-US" altLang="ja-JP" sz="1800" dirty="0" smtClean="0"/>
              <a:t> </a:t>
            </a:r>
            <a:r>
              <a:rPr kumimoji="1" lang="ja-JP" altLang="en-US" sz="1800" dirty="0" smtClean="0"/>
              <a:t>→ </a:t>
            </a:r>
            <a:r>
              <a:rPr kumimoji="1" lang="en-US" altLang="ja-JP" sz="1800" dirty="0" err="1" smtClean="0"/>
              <a:t>p+p+n</a:t>
            </a:r>
            <a:r>
              <a:rPr kumimoji="1" lang="en-US" altLang="ja-JP" sz="1800" dirty="0" smtClean="0"/>
              <a:t> </a:t>
            </a:r>
            <a:r>
              <a:rPr kumimoji="1" lang="en-US" altLang="ja-JP" sz="1800" dirty="0" smtClean="0">
                <a:solidFill>
                  <a:srgbClr val="00B0F0"/>
                </a:solidFill>
              </a:rPr>
              <a:t>[</a:t>
            </a:r>
            <a:r>
              <a:rPr kumimoji="1" lang="en-US" altLang="ja-JP" sz="1800" dirty="0" err="1" smtClean="0">
                <a:solidFill>
                  <a:srgbClr val="00B0F0"/>
                </a:solidFill>
              </a:rPr>
              <a:t>d+p</a:t>
            </a:r>
            <a:r>
              <a:rPr kumimoji="1" lang="en-US" altLang="ja-JP" sz="1800" dirty="0" smtClean="0">
                <a:solidFill>
                  <a:srgbClr val="00B0F0"/>
                </a:solidFill>
              </a:rPr>
              <a:t> breakup]</a:t>
            </a:r>
          </a:p>
          <a:p>
            <a:pPr lvl="1"/>
            <a:r>
              <a:rPr lang="en-US" altLang="ja-JP" sz="1800" dirty="0" smtClean="0">
                <a:solidFill>
                  <a:srgbClr val="FFC000"/>
                </a:solidFill>
              </a:rPr>
              <a:t>Many kinematic </a:t>
            </a:r>
            <a:r>
              <a:rPr lang="en-US" altLang="ja-JP" sz="1800" dirty="0" err="1" smtClean="0">
                <a:solidFill>
                  <a:srgbClr val="FFC000"/>
                </a:solidFill>
              </a:rPr>
              <a:t>config</a:t>
            </a:r>
            <a:r>
              <a:rPr lang="en-US" altLang="ja-JP" sz="1800" dirty="0" smtClean="0">
                <a:solidFill>
                  <a:srgbClr val="FFC000"/>
                </a:solidFill>
              </a:rPr>
              <a:t>.</a:t>
            </a:r>
          </a:p>
          <a:p>
            <a:pPr lvl="1"/>
            <a:r>
              <a:rPr lang="en-US" altLang="ja-JP" sz="1800" dirty="0" smtClean="0"/>
              <a:t>Check 3NF models</a:t>
            </a:r>
          </a:p>
          <a:p>
            <a:pPr lvl="2">
              <a:buNone/>
            </a:pPr>
            <a:endParaRPr kumimoji="1" lang="en-US" altLang="ja-JP" sz="1800" dirty="0" smtClean="0"/>
          </a:p>
          <a:p>
            <a:r>
              <a:rPr lang="en-US" altLang="ja-JP" sz="1800" dirty="0" err="1" smtClean="0"/>
              <a:t>d+p</a:t>
            </a:r>
            <a:r>
              <a:rPr lang="en-US" altLang="ja-JP" sz="1800" dirty="0" smtClean="0"/>
              <a:t> </a:t>
            </a:r>
            <a:r>
              <a:rPr lang="ja-JP" altLang="en-US" sz="1800" dirty="0" smtClean="0"/>
              <a:t>→ </a:t>
            </a:r>
            <a:r>
              <a:rPr lang="en-US" altLang="ja-JP" sz="1800" dirty="0" err="1" smtClean="0"/>
              <a:t>d+p</a:t>
            </a:r>
            <a:r>
              <a:rPr lang="en-US" altLang="ja-JP" sz="1800" dirty="0" smtClean="0"/>
              <a:t> at higher energies </a:t>
            </a:r>
            <a:r>
              <a:rPr lang="en-US" altLang="ja-JP" sz="1800" dirty="0" smtClean="0">
                <a:solidFill>
                  <a:srgbClr val="00B0F0"/>
                </a:solidFill>
              </a:rPr>
              <a:t>[</a:t>
            </a:r>
            <a:r>
              <a:rPr lang="en-US" altLang="ja-JP" sz="1800" dirty="0" err="1" smtClean="0">
                <a:solidFill>
                  <a:srgbClr val="00B0F0"/>
                </a:solidFill>
              </a:rPr>
              <a:t>d+p</a:t>
            </a:r>
            <a:r>
              <a:rPr lang="en-US" altLang="ja-JP" sz="1800" dirty="0" smtClean="0">
                <a:solidFill>
                  <a:srgbClr val="00B0F0"/>
                </a:solidFill>
              </a:rPr>
              <a:t> elastic]</a:t>
            </a:r>
          </a:p>
          <a:p>
            <a:pPr lvl="1"/>
            <a:r>
              <a:rPr kumimoji="1" lang="en-US" altLang="ja-JP" sz="1800" dirty="0" smtClean="0">
                <a:solidFill>
                  <a:srgbClr val="FFC000"/>
                </a:solidFill>
              </a:rPr>
              <a:t>Relativistic effects </a:t>
            </a:r>
          </a:p>
          <a:p>
            <a:pPr lvl="1"/>
            <a:endParaRPr lang="en-US" altLang="ja-JP" sz="1800" dirty="0" smtClean="0"/>
          </a:p>
          <a:p>
            <a:r>
              <a:rPr kumimoji="1" lang="en-US" altLang="ja-JP" sz="1800" dirty="0" err="1" smtClean="0"/>
              <a:t>d+p</a:t>
            </a:r>
            <a:r>
              <a:rPr kumimoji="1" lang="en-US" altLang="ja-JP" sz="1800" dirty="0" smtClean="0"/>
              <a:t> </a:t>
            </a:r>
            <a:r>
              <a:rPr kumimoji="1" lang="ja-JP" altLang="en-US" sz="1800" dirty="0" smtClean="0"/>
              <a:t>→ </a:t>
            </a:r>
            <a:r>
              <a:rPr kumimoji="1" lang="en-US" altLang="ja-JP" sz="1800" baseline="30000" dirty="0" smtClean="0"/>
              <a:t>3</a:t>
            </a:r>
            <a:r>
              <a:rPr kumimoji="1" lang="en-US" altLang="ja-JP" sz="1800" dirty="0" smtClean="0"/>
              <a:t>He+γ </a:t>
            </a:r>
            <a:r>
              <a:rPr kumimoji="1" lang="en-US" altLang="ja-JP" sz="1800" dirty="0" smtClean="0">
                <a:solidFill>
                  <a:srgbClr val="00B0F0"/>
                </a:solidFill>
              </a:rPr>
              <a:t>[</a:t>
            </a:r>
            <a:r>
              <a:rPr lang="en-US" altLang="ja-JP" sz="1800" dirty="0" err="1" smtClean="0">
                <a:solidFill>
                  <a:srgbClr val="00B0F0"/>
                </a:solidFill>
              </a:rPr>
              <a:t>d</a:t>
            </a:r>
            <a:r>
              <a:rPr kumimoji="1" lang="en-US" altLang="ja-JP" sz="1800" dirty="0" err="1" smtClean="0">
                <a:solidFill>
                  <a:srgbClr val="00B0F0"/>
                </a:solidFill>
              </a:rPr>
              <a:t>+p</a:t>
            </a:r>
            <a:r>
              <a:rPr kumimoji="1" lang="en-US" altLang="ja-JP" sz="1800" dirty="0" smtClean="0">
                <a:solidFill>
                  <a:srgbClr val="00B0F0"/>
                </a:solidFill>
              </a:rPr>
              <a:t> </a:t>
            </a:r>
            <a:r>
              <a:rPr kumimoji="1" lang="en-US" altLang="ja-JP" sz="1800" dirty="0" err="1" smtClean="0">
                <a:solidFill>
                  <a:srgbClr val="00B0F0"/>
                </a:solidFill>
              </a:rPr>
              <a:t>radiative</a:t>
            </a:r>
            <a:r>
              <a:rPr kumimoji="1" lang="en-US" altLang="ja-JP" sz="1800" dirty="0" smtClean="0">
                <a:solidFill>
                  <a:srgbClr val="00B0F0"/>
                </a:solidFill>
              </a:rPr>
              <a:t> capture]</a:t>
            </a:r>
            <a:endParaRPr lang="en-US" altLang="ja-JP" sz="1800" dirty="0" smtClean="0">
              <a:solidFill>
                <a:srgbClr val="00B0F0"/>
              </a:solidFill>
            </a:endParaRPr>
          </a:p>
          <a:p>
            <a:pPr lvl="1"/>
            <a:r>
              <a:rPr kumimoji="1" lang="en-US" altLang="ja-JP" sz="1800" dirty="0" smtClean="0">
                <a:solidFill>
                  <a:srgbClr val="FFC000"/>
                </a:solidFill>
              </a:rPr>
              <a:t>Expected to be sensitive for short-range 3NF</a:t>
            </a:r>
          </a:p>
        </p:txBody>
      </p:sp>
      <p:grpSp>
        <p:nvGrpSpPr>
          <p:cNvPr id="4" name="グループ化 32"/>
          <p:cNvGrpSpPr/>
          <p:nvPr/>
        </p:nvGrpSpPr>
        <p:grpSpPr>
          <a:xfrm>
            <a:off x="5171173" y="3451993"/>
            <a:ext cx="3749040" cy="1776931"/>
            <a:chOff x="5074920" y="837131"/>
            <a:chExt cx="3749040" cy="1776931"/>
          </a:xfrm>
        </p:grpSpPr>
        <p:sp>
          <p:nvSpPr>
            <p:cNvPr id="13" name="円/楕円 12"/>
            <p:cNvSpPr/>
            <p:nvPr/>
          </p:nvSpPr>
          <p:spPr>
            <a:xfrm>
              <a:off x="5074920" y="1386840"/>
              <a:ext cx="304800" cy="3048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8519160" y="1432560"/>
              <a:ext cx="304800" cy="3048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5196840" y="1554480"/>
              <a:ext cx="304800" cy="30480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6177548" y="1896979"/>
              <a:ext cx="304800" cy="3048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円/楕円 18"/>
            <p:cNvSpPr/>
            <p:nvPr/>
          </p:nvSpPr>
          <p:spPr>
            <a:xfrm>
              <a:off x="6566836" y="2296427"/>
              <a:ext cx="304800" cy="30480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/楕円 19"/>
            <p:cNvSpPr/>
            <p:nvPr/>
          </p:nvSpPr>
          <p:spPr>
            <a:xfrm rot="2691561">
              <a:off x="5942798" y="1913022"/>
              <a:ext cx="1143000" cy="701040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/楕円 20"/>
            <p:cNvSpPr/>
            <p:nvPr/>
          </p:nvSpPr>
          <p:spPr>
            <a:xfrm>
              <a:off x="7450221" y="837131"/>
              <a:ext cx="304800" cy="3048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5" name="直線矢印コネクタ 24"/>
            <p:cNvCxnSpPr/>
            <p:nvPr/>
          </p:nvCxnSpPr>
          <p:spPr>
            <a:xfrm>
              <a:off x="5562600" y="1600200"/>
              <a:ext cx="135636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25"/>
            <p:cNvCxnSpPr/>
            <p:nvPr/>
          </p:nvCxnSpPr>
          <p:spPr>
            <a:xfrm flipH="1">
              <a:off x="7071360" y="1600200"/>
              <a:ext cx="135636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矢印コネクタ 27"/>
            <p:cNvCxnSpPr/>
            <p:nvPr/>
          </p:nvCxnSpPr>
          <p:spPr>
            <a:xfrm rot="5400000">
              <a:off x="6705600" y="1706880"/>
              <a:ext cx="289560" cy="25908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矢印コネクタ 29"/>
            <p:cNvCxnSpPr/>
            <p:nvPr/>
          </p:nvCxnSpPr>
          <p:spPr>
            <a:xfrm rot="5400000" flipH="1" flipV="1">
              <a:off x="7110128" y="1212516"/>
              <a:ext cx="289560" cy="28956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テキスト ボックス 30"/>
            <p:cNvSpPr txBox="1"/>
            <p:nvPr/>
          </p:nvSpPr>
          <p:spPr>
            <a:xfrm>
              <a:off x="7005053" y="2213811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FF00"/>
                  </a:solidFill>
                  <a:latin typeface="ヒラギノ丸ゴ StdN W6" pitchFamily="34" charset="-128"/>
                  <a:ea typeface="ヒラギノ丸ゴ StdN W6" pitchFamily="34" charset="-128"/>
                </a:rPr>
                <a:t>FSI</a:t>
              </a:r>
              <a:endParaRPr kumimoji="1" lang="ja-JP" altLang="en-US" dirty="0">
                <a:solidFill>
                  <a:srgbClr val="FFFF00"/>
                </a:solidFill>
                <a:latin typeface="ヒラギノ丸ゴ StdN W6" pitchFamily="34" charset="-128"/>
                <a:ea typeface="ヒラギノ丸ゴ StdN W6" pitchFamily="34" charset="-128"/>
              </a:endParaRPr>
            </a:p>
          </p:txBody>
        </p:sp>
      </p:grpSp>
      <p:grpSp>
        <p:nvGrpSpPr>
          <p:cNvPr id="16" name="グループ化 34"/>
          <p:cNvGrpSpPr/>
          <p:nvPr/>
        </p:nvGrpSpPr>
        <p:grpSpPr>
          <a:xfrm>
            <a:off x="5058076" y="789272"/>
            <a:ext cx="3758467" cy="2218988"/>
            <a:chOff x="5090160" y="2987040"/>
            <a:chExt cx="3758467" cy="2218988"/>
          </a:xfrm>
        </p:grpSpPr>
        <p:sp>
          <p:nvSpPr>
            <p:cNvPr id="5" name="円/楕円 4"/>
            <p:cNvSpPr/>
            <p:nvPr/>
          </p:nvSpPr>
          <p:spPr>
            <a:xfrm>
              <a:off x="5090160" y="3215640"/>
              <a:ext cx="304800" cy="3048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円/楕円 5"/>
            <p:cNvSpPr/>
            <p:nvPr/>
          </p:nvSpPr>
          <p:spPr>
            <a:xfrm>
              <a:off x="6111240" y="3368040"/>
              <a:ext cx="304800" cy="3048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円/楕円 6"/>
            <p:cNvSpPr/>
            <p:nvPr/>
          </p:nvSpPr>
          <p:spPr>
            <a:xfrm>
              <a:off x="6385560" y="3322320"/>
              <a:ext cx="304800" cy="3048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円/楕円 7"/>
            <p:cNvSpPr/>
            <p:nvPr/>
          </p:nvSpPr>
          <p:spPr>
            <a:xfrm>
              <a:off x="6187440" y="3108960"/>
              <a:ext cx="304800" cy="30480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円/楕円 8"/>
            <p:cNvSpPr/>
            <p:nvPr/>
          </p:nvSpPr>
          <p:spPr>
            <a:xfrm>
              <a:off x="7818120" y="2987040"/>
              <a:ext cx="304800" cy="30480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円/楕円 9"/>
            <p:cNvSpPr/>
            <p:nvPr/>
          </p:nvSpPr>
          <p:spPr>
            <a:xfrm>
              <a:off x="7437120" y="3810000"/>
              <a:ext cx="304800" cy="3048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/楕円 10"/>
            <p:cNvSpPr/>
            <p:nvPr/>
          </p:nvSpPr>
          <p:spPr>
            <a:xfrm>
              <a:off x="7909560" y="3855720"/>
              <a:ext cx="304800" cy="3048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7620000" y="4267200"/>
              <a:ext cx="304800" cy="3048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7208520" y="3566160"/>
              <a:ext cx="1203960" cy="1203960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2" name="直線矢印コネクタ 31"/>
            <p:cNvCxnSpPr/>
            <p:nvPr/>
          </p:nvCxnSpPr>
          <p:spPr>
            <a:xfrm>
              <a:off x="5442285" y="3314032"/>
              <a:ext cx="669757" cy="133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矢印コネクタ 33"/>
            <p:cNvCxnSpPr/>
            <p:nvPr/>
          </p:nvCxnSpPr>
          <p:spPr>
            <a:xfrm flipV="1">
              <a:off x="6797843" y="3310021"/>
              <a:ext cx="528052" cy="6685"/>
            </a:xfrm>
            <a:prstGeom prst="straightConnector1">
              <a:avLst/>
            </a:prstGeom>
            <a:ln w="76200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矢印コネクタ 35"/>
            <p:cNvCxnSpPr/>
            <p:nvPr/>
          </p:nvCxnSpPr>
          <p:spPr>
            <a:xfrm flipV="1">
              <a:off x="8160886" y="2999873"/>
              <a:ext cx="389556" cy="93045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矢印コネクタ 37"/>
            <p:cNvCxnSpPr/>
            <p:nvPr/>
          </p:nvCxnSpPr>
          <p:spPr>
            <a:xfrm rot="16200000" flipH="1">
              <a:off x="8268503" y="4584166"/>
              <a:ext cx="246512" cy="242504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テキスト ボックス 39"/>
            <p:cNvSpPr txBox="1"/>
            <p:nvPr/>
          </p:nvSpPr>
          <p:spPr>
            <a:xfrm>
              <a:off x="6740358" y="4836696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FF00"/>
                  </a:solidFill>
                  <a:latin typeface="ヒラギノ丸ゴ StdN W6" pitchFamily="34" charset="-128"/>
                  <a:ea typeface="ヒラギノ丸ゴ StdN W6" pitchFamily="34" charset="-128"/>
                </a:rPr>
                <a:t>3p resonance(?)</a:t>
              </a:r>
              <a:endParaRPr kumimoji="1" lang="ja-JP" altLang="en-US" dirty="0">
                <a:solidFill>
                  <a:srgbClr val="FFFF00"/>
                </a:solidFill>
                <a:latin typeface="ヒラギノ丸ゴ StdN W6" pitchFamily="34" charset="-128"/>
                <a:ea typeface="ヒラギノ丸ゴ StdN W6" pitchFamily="34" charset="-128"/>
              </a:endParaRPr>
            </a:p>
          </p:txBody>
        </p:sp>
      </p:grpSp>
      <p:sp>
        <p:nvSpPr>
          <p:cNvPr id="37" name="円/楕円 36"/>
          <p:cNvSpPr/>
          <p:nvPr/>
        </p:nvSpPr>
        <p:spPr>
          <a:xfrm>
            <a:off x="529389" y="898358"/>
            <a:ext cx="417095" cy="417095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/>
        </p:nvSpPr>
        <p:spPr>
          <a:xfrm>
            <a:off x="537410" y="3473116"/>
            <a:ext cx="417095" cy="417095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/>
        </p:nvSpPr>
        <p:spPr>
          <a:xfrm>
            <a:off x="3416472" y="1557230"/>
            <a:ext cx="2743200" cy="2714625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524606" y="1571518"/>
            <a:ext cx="2743200" cy="2714625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6295453" y="1553132"/>
            <a:ext cx="2743200" cy="2714625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0" dirty="0" smtClean="0"/>
              <a:t>d-p breakup</a:t>
            </a:r>
            <a:endParaRPr kumimoji="1" lang="ja-JP" altLang="en-US" b="0" dirty="0"/>
          </a:p>
        </p:txBody>
      </p:sp>
      <p:pic>
        <p:nvPicPr>
          <p:cNvPr id="35842" name="Picture 2" descr="\begin{align*}&#10;\textcolor[rgb]{1,1,1}{\vec{d}+p=\vec{p}_1+(p_2n)_{\rm FSI}{\rm\ at\  }E_d=135\,{\rm MeV/A}{\rm\  and\ } &#10;\phi_{12}=180^{\circ}}&#10;\end{align*}&#10;"/>
          <p:cNvPicPr>
            <a:picLocks noChangeAspect="1" noChangeArrowheads="1"/>
          </p:cNvPicPr>
          <p:nvPr/>
        </p:nvPicPr>
        <p:blipFill>
          <a:blip r:embed="rId3"/>
          <a:srcRect l="38077" t="16477"/>
          <a:stretch>
            <a:fillRect/>
          </a:stretch>
        </p:blipFill>
        <p:spPr bwMode="auto">
          <a:xfrm>
            <a:off x="3988480" y="671514"/>
            <a:ext cx="4292685" cy="238667"/>
          </a:xfrm>
          <a:prstGeom prst="rect">
            <a:avLst/>
          </a:prstGeom>
          <a:noFill/>
        </p:spPr>
      </p:pic>
      <p:pic>
        <p:nvPicPr>
          <p:cNvPr id="35844" name="Picture 4" descr="\begin{align*}&#10;\textcolor[rgb]{1,1,1}{\vec{d}+p=\vec{p}_1+(p_2n)_{\rm \textcolor[rgb]{1,1,0}{FSI}}{\rm\ at\  }E_d=135\,{\rm MeV/A}{\rm\  and\ } &#10;\phi_{12}=180^{\circ}}&#10;\end{align*}&#10;"/>
          <p:cNvPicPr>
            <a:picLocks noChangeAspect="1" noChangeArrowheads="1"/>
          </p:cNvPicPr>
          <p:nvPr/>
        </p:nvPicPr>
        <p:blipFill>
          <a:blip r:embed="rId4"/>
          <a:srcRect t="1939" r="61984"/>
          <a:stretch>
            <a:fillRect/>
          </a:stretch>
        </p:blipFill>
        <p:spPr bwMode="auto">
          <a:xfrm>
            <a:off x="4007153" y="207818"/>
            <a:ext cx="3294207" cy="350261"/>
          </a:xfrm>
          <a:prstGeom prst="rect">
            <a:avLst/>
          </a:prstGeom>
          <a:noFill/>
        </p:spPr>
      </p:pic>
      <p:pic>
        <p:nvPicPr>
          <p:cNvPr id="6" name="Picture 4" descr="c2_kyy_ys_band_inp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71"/>
          <a:stretch>
            <a:fillRect/>
          </a:stretch>
        </p:blipFill>
        <p:spPr bwMode="auto">
          <a:xfrm>
            <a:off x="3477611" y="1576271"/>
            <a:ext cx="2701105" cy="2706687"/>
          </a:xfrm>
          <a:prstGeom prst="rect">
            <a:avLst/>
          </a:prstGeom>
          <a:noFill/>
        </p:spPr>
      </p:pic>
      <p:pic>
        <p:nvPicPr>
          <p:cNvPr id="7" name="Picture 5" descr="c2_axx_band_inpc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56"/>
          <a:stretch>
            <a:fillRect/>
          </a:stretch>
        </p:blipFill>
        <p:spPr bwMode="auto">
          <a:xfrm>
            <a:off x="610843" y="1600092"/>
            <a:ext cx="2690299" cy="2684463"/>
          </a:xfrm>
          <a:prstGeom prst="rect">
            <a:avLst/>
          </a:prstGeom>
          <a:noFill/>
        </p:spPr>
      </p:pic>
      <p:pic>
        <p:nvPicPr>
          <p:cNvPr id="8" name="Picture 6" descr="c2_ayd_band_inpc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31"/>
          <a:stretch>
            <a:fillRect/>
          </a:stretch>
        </p:blipFill>
        <p:spPr bwMode="auto">
          <a:xfrm>
            <a:off x="6378087" y="1564243"/>
            <a:ext cx="2647866" cy="2713037"/>
          </a:xfrm>
          <a:prstGeom prst="rect">
            <a:avLst/>
          </a:prstGeom>
          <a:noFill/>
        </p:spPr>
      </p:pic>
      <p:sp>
        <p:nvSpPr>
          <p:cNvPr id="11" name="テキスト ボックス 10"/>
          <p:cNvSpPr txBox="1"/>
          <p:nvPr/>
        </p:nvSpPr>
        <p:spPr>
          <a:xfrm>
            <a:off x="1286705" y="4541349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2NF only</a:t>
            </a:r>
            <a:endParaRPr lang="ja-JP" altLang="en-US" dirty="0" smtClean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226201" y="4539084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2NF + TM99-3NF</a:t>
            </a:r>
            <a:endParaRPr lang="ja-JP" altLang="en-US" dirty="0" smtClean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131146" y="4522711"/>
            <a:ext cx="2784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ja-JP" dirty="0" smtClean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rPr>
              <a:t>2NF + Urbana IX-3NF</a:t>
            </a:r>
            <a:endParaRPr lang="ja-JP" altLang="en-US" dirty="0" smtClean="0">
              <a:solidFill>
                <a:srgbClr val="00B05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771524" y="5273040"/>
            <a:ext cx="8372475" cy="139922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3NF effects in d-p breakup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ja-JP" dirty="0" err="1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A</a:t>
            </a:r>
            <a:r>
              <a:rPr lang="en-US" altLang="ja-JP" baseline="-25000" dirty="0" err="1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xx</a:t>
            </a: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: </a:t>
            </a:r>
            <a:r>
              <a:rPr lang="en-US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BETTER</a:t>
            </a: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description of the data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ja-JP" dirty="0" err="1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K</a:t>
            </a:r>
            <a:r>
              <a:rPr lang="en-US" altLang="ja-JP" baseline="-25000" dirty="0" err="1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yy</a:t>
            </a:r>
            <a:r>
              <a:rPr lang="en-US" altLang="ja-JP" baseline="30000" dirty="0" err="1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y</a:t>
            </a:r>
            <a:r>
              <a:rPr lang="en-US" altLang="ja-JP" baseline="300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’ </a:t>
            </a: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: </a:t>
            </a:r>
            <a:r>
              <a:rPr lang="en-US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BETTER</a:t>
            </a: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description by Urbana </a:t>
            </a:r>
            <a:r>
              <a:rPr lang="en-US" altLang="ja-JP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IX (</a:t>
            </a:r>
            <a:r>
              <a:rPr lang="en-US" altLang="ja-JP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NOT conclusive</a:t>
            </a:r>
            <a:r>
              <a:rPr lang="en-US" altLang="ja-JP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)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A</a:t>
            </a:r>
            <a:r>
              <a:rPr lang="en-US" altLang="ja-JP" baseline="-250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y</a:t>
            </a: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: </a:t>
            </a:r>
            <a:r>
              <a:rPr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WORSE</a:t>
            </a: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description of the data</a:t>
            </a:r>
          </a:p>
          <a:p>
            <a:pPr lvl="1"/>
            <a:r>
              <a:rPr lang="ja-JP" altLang="en-US" dirty="0" smtClean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rPr>
              <a:t>→ </a:t>
            </a:r>
            <a:r>
              <a:rPr lang="en-US" altLang="ja-JP" dirty="0" smtClean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rPr>
              <a:t>Challenging data for refining 3NF (short-range 3NF etc.)</a:t>
            </a:r>
            <a:endParaRPr lang="ja-JP" altLang="en-US" baseline="-25000" dirty="0">
              <a:solidFill>
                <a:schemeClr val="accent2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8" name="フリーフォーム 17"/>
          <p:cNvSpPr/>
          <p:nvPr/>
        </p:nvSpPr>
        <p:spPr>
          <a:xfrm>
            <a:off x="867707" y="2403655"/>
            <a:ext cx="2344366" cy="1079770"/>
          </a:xfrm>
          <a:custGeom>
            <a:avLst/>
            <a:gdLst>
              <a:gd name="connsiteX0" fmla="*/ 0 w 2344366"/>
              <a:gd name="connsiteY0" fmla="*/ 254541 h 1079770"/>
              <a:gd name="connsiteX1" fmla="*/ 189689 w 2344366"/>
              <a:gd name="connsiteY1" fmla="*/ 239949 h 1079770"/>
              <a:gd name="connsiteX2" fmla="*/ 345332 w 2344366"/>
              <a:gd name="connsiteY2" fmla="*/ 239949 h 1079770"/>
              <a:gd name="connsiteX3" fmla="*/ 471791 w 2344366"/>
              <a:gd name="connsiteY3" fmla="*/ 308043 h 1079770"/>
              <a:gd name="connsiteX4" fmla="*/ 569068 w 2344366"/>
              <a:gd name="connsiteY4" fmla="*/ 439366 h 1079770"/>
              <a:gd name="connsiteX5" fmla="*/ 671208 w 2344366"/>
              <a:gd name="connsiteY5" fmla="*/ 726332 h 1079770"/>
              <a:gd name="connsiteX6" fmla="*/ 783076 w 2344366"/>
              <a:gd name="connsiteY6" fmla="*/ 1018162 h 1079770"/>
              <a:gd name="connsiteX7" fmla="*/ 836578 w 2344366"/>
              <a:gd name="connsiteY7" fmla="*/ 1071664 h 1079770"/>
              <a:gd name="connsiteX8" fmla="*/ 894944 w 2344366"/>
              <a:gd name="connsiteY8" fmla="*/ 1066800 h 1079770"/>
              <a:gd name="connsiteX9" fmla="*/ 1001949 w 2344366"/>
              <a:gd name="connsiteY9" fmla="*/ 1008434 h 1079770"/>
              <a:gd name="connsiteX10" fmla="*/ 1108953 w 2344366"/>
              <a:gd name="connsiteY10" fmla="*/ 702013 h 1079770"/>
              <a:gd name="connsiteX11" fmla="*/ 1225685 w 2344366"/>
              <a:gd name="connsiteY11" fmla="*/ 395592 h 1079770"/>
              <a:gd name="connsiteX12" fmla="*/ 1366736 w 2344366"/>
              <a:gd name="connsiteY12" fmla="*/ 181583 h 1079770"/>
              <a:gd name="connsiteX13" fmla="*/ 1527242 w 2344366"/>
              <a:gd name="connsiteY13" fmla="*/ 50260 h 1079770"/>
              <a:gd name="connsiteX14" fmla="*/ 1687749 w 2344366"/>
              <a:gd name="connsiteY14" fmla="*/ 6485 h 1079770"/>
              <a:gd name="connsiteX15" fmla="*/ 1867710 w 2344366"/>
              <a:gd name="connsiteY15" fmla="*/ 11349 h 1079770"/>
              <a:gd name="connsiteX16" fmla="*/ 2062263 w 2344366"/>
              <a:gd name="connsiteY16" fmla="*/ 59987 h 1079770"/>
              <a:gd name="connsiteX17" fmla="*/ 2213042 w 2344366"/>
              <a:gd name="connsiteY17" fmla="*/ 69715 h 1079770"/>
              <a:gd name="connsiteX18" fmla="*/ 2344366 w 2344366"/>
              <a:gd name="connsiteY18" fmla="*/ 64851 h 1079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44366" h="1079770">
                <a:moveTo>
                  <a:pt x="0" y="254541"/>
                </a:moveTo>
                <a:cubicBezTo>
                  <a:pt x="66067" y="248461"/>
                  <a:pt x="132134" y="242381"/>
                  <a:pt x="189689" y="239949"/>
                </a:cubicBezTo>
                <a:cubicBezTo>
                  <a:pt x="247244" y="237517"/>
                  <a:pt x="298315" y="228600"/>
                  <a:pt x="345332" y="239949"/>
                </a:cubicBezTo>
                <a:cubicBezTo>
                  <a:pt x="392349" y="251298"/>
                  <a:pt x="434502" y="274807"/>
                  <a:pt x="471791" y="308043"/>
                </a:cubicBezTo>
                <a:cubicBezTo>
                  <a:pt x="509080" y="341279"/>
                  <a:pt x="535832" y="369651"/>
                  <a:pt x="569068" y="439366"/>
                </a:cubicBezTo>
                <a:cubicBezTo>
                  <a:pt x="602304" y="509081"/>
                  <a:pt x="635540" y="629866"/>
                  <a:pt x="671208" y="726332"/>
                </a:cubicBezTo>
                <a:cubicBezTo>
                  <a:pt x="706876" y="822798"/>
                  <a:pt x="755514" y="960607"/>
                  <a:pt x="783076" y="1018162"/>
                </a:cubicBezTo>
                <a:cubicBezTo>
                  <a:pt x="810638" y="1075717"/>
                  <a:pt x="817933" y="1063558"/>
                  <a:pt x="836578" y="1071664"/>
                </a:cubicBezTo>
                <a:cubicBezTo>
                  <a:pt x="855223" y="1079770"/>
                  <a:pt x="867382" y="1077338"/>
                  <a:pt x="894944" y="1066800"/>
                </a:cubicBezTo>
                <a:cubicBezTo>
                  <a:pt x="922506" y="1056262"/>
                  <a:pt x="966281" y="1069232"/>
                  <a:pt x="1001949" y="1008434"/>
                </a:cubicBezTo>
                <a:cubicBezTo>
                  <a:pt x="1037617" y="947636"/>
                  <a:pt x="1071664" y="804153"/>
                  <a:pt x="1108953" y="702013"/>
                </a:cubicBezTo>
                <a:cubicBezTo>
                  <a:pt x="1146242" y="599873"/>
                  <a:pt x="1182721" y="482330"/>
                  <a:pt x="1225685" y="395592"/>
                </a:cubicBezTo>
                <a:cubicBezTo>
                  <a:pt x="1268649" y="308854"/>
                  <a:pt x="1316477" y="239138"/>
                  <a:pt x="1366736" y="181583"/>
                </a:cubicBezTo>
                <a:cubicBezTo>
                  <a:pt x="1416995" y="124028"/>
                  <a:pt x="1473740" y="79443"/>
                  <a:pt x="1527242" y="50260"/>
                </a:cubicBezTo>
                <a:cubicBezTo>
                  <a:pt x="1580744" y="21077"/>
                  <a:pt x="1631004" y="12970"/>
                  <a:pt x="1687749" y="6485"/>
                </a:cubicBezTo>
                <a:cubicBezTo>
                  <a:pt x="1744494" y="0"/>
                  <a:pt x="1805291" y="2432"/>
                  <a:pt x="1867710" y="11349"/>
                </a:cubicBezTo>
                <a:cubicBezTo>
                  <a:pt x="1930129" y="20266"/>
                  <a:pt x="2004708" y="50259"/>
                  <a:pt x="2062263" y="59987"/>
                </a:cubicBezTo>
                <a:cubicBezTo>
                  <a:pt x="2119818" y="69715"/>
                  <a:pt x="2166025" y="68904"/>
                  <a:pt x="2213042" y="69715"/>
                </a:cubicBezTo>
                <a:cubicBezTo>
                  <a:pt x="2260059" y="70526"/>
                  <a:pt x="2302212" y="67688"/>
                  <a:pt x="2344366" y="64851"/>
                </a:cubicBezTo>
              </a:path>
            </a:pathLst>
          </a:cu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フリーフォーム 18"/>
          <p:cNvSpPr/>
          <p:nvPr/>
        </p:nvSpPr>
        <p:spPr>
          <a:xfrm>
            <a:off x="3958078" y="2074536"/>
            <a:ext cx="2135221" cy="831714"/>
          </a:xfrm>
          <a:custGeom>
            <a:avLst/>
            <a:gdLst>
              <a:gd name="connsiteX0" fmla="*/ 0 w 2135221"/>
              <a:gd name="connsiteY0" fmla="*/ 520430 h 831714"/>
              <a:gd name="connsiteX1" fmla="*/ 111868 w 2135221"/>
              <a:gd name="connsiteY1" fmla="*/ 530158 h 831714"/>
              <a:gd name="connsiteX2" fmla="*/ 243192 w 2135221"/>
              <a:gd name="connsiteY2" fmla="*/ 573932 h 831714"/>
              <a:gd name="connsiteX3" fmla="*/ 369651 w 2135221"/>
              <a:gd name="connsiteY3" fmla="*/ 656617 h 831714"/>
              <a:gd name="connsiteX4" fmla="*/ 476656 w 2135221"/>
              <a:gd name="connsiteY4" fmla="*/ 753894 h 831714"/>
              <a:gd name="connsiteX5" fmla="*/ 510702 w 2135221"/>
              <a:gd name="connsiteY5" fmla="*/ 773349 h 831714"/>
              <a:gd name="connsiteX6" fmla="*/ 632298 w 2135221"/>
              <a:gd name="connsiteY6" fmla="*/ 797668 h 831714"/>
              <a:gd name="connsiteX7" fmla="*/ 744166 w 2135221"/>
              <a:gd name="connsiteY7" fmla="*/ 817123 h 831714"/>
              <a:gd name="connsiteX8" fmla="*/ 841443 w 2135221"/>
              <a:gd name="connsiteY8" fmla="*/ 821987 h 831714"/>
              <a:gd name="connsiteX9" fmla="*/ 987358 w 2135221"/>
              <a:gd name="connsiteY9" fmla="*/ 758758 h 831714"/>
              <a:gd name="connsiteX10" fmla="*/ 1099226 w 2135221"/>
              <a:gd name="connsiteY10" fmla="*/ 690664 h 831714"/>
              <a:gd name="connsiteX11" fmla="*/ 1279187 w 2135221"/>
              <a:gd name="connsiteY11" fmla="*/ 627434 h 831714"/>
              <a:gd name="connsiteX12" fmla="*/ 1459149 w 2135221"/>
              <a:gd name="connsiteY12" fmla="*/ 549613 h 831714"/>
              <a:gd name="connsiteX13" fmla="*/ 1571017 w 2135221"/>
              <a:gd name="connsiteY13" fmla="*/ 496111 h 831714"/>
              <a:gd name="connsiteX14" fmla="*/ 1716932 w 2135221"/>
              <a:gd name="connsiteY14" fmla="*/ 389106 h 831714"/>
              <a:gd name="connsiteX15" fmla="*/ 1872575 w 2135221"/>
              <a:gd name="connsiteY15" fmla="*/ 257783 h 831714"/>
              <a:gd name="connsiteX16" fmla="*/ 2042809 w 2135221"/>
              <a:gd name="connsiteY16" fmla="*/ 87549 h 831714"/>
              <a:gd name="connsiteX17" fmla="*/ 2135221 w 2135221"/>
              <a:gd name="connsiteY17" fmla="*/ 0 h 83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35221" h="831714">
                <a:moveTo>
                  <a:pt x="0" y="520430"/>
                </a:moveTo>
                <a:cubicBezTo>
                  <a:pt x="35668" y="520835"/>
                  <a:pt x="71336" y="521241"/>
                  <a:pt x="111868" y="530158"/>
                </a:cubicBezTo>
                <a:cubicBezTo>
                  <a:pt x="152400" y="539075"/>
                  <a:pt x="200228" y="552856"/>
                  <a:pt x="243192" y="573932"/>
                </a:cubicBezTo>
                <a:cubicBezTo>
                  <a:pt x="286156" y="595009"/>
                  <a:pt x="330740" y="626623"/>
                  <a:pt x="369651" y="656617"/>
                </a:cubicBezTo>
                <a:cubicBezTo>
                  <a:pt x="408562" y="686611"/>
                  <a:pt x="453148" y="734439"/>
                  <a:pt x="476656" y="753894"/>
                </a:cubicBezTo>
                <a:cubicBezTo>
                  <a:pt x="500164" y="773349"/>
                  <a:pt x="484762" y="766053"/>
                  <a:pt x="510702" y="773349"/>
                </a:cubicBezTo>
                <a:cubicBezTo>
                  <a:pt x="536642" y="780645"/>
                  <a:pt x="593387" y="790372"/>
                  <a:pt x="632298" y="797668"/>
                </a:cubicBezTo>
                <a:cubicBezTo>
                  <a:pt x="671209" y="804964"/>
                  <a:pt x="709309" y="813070"/>
                  <a:pt x="744166" y="817123"/>
                </a:cubicBezTo>
                <a:cubicBezTo>
                  <a:pt x="779023" y="821176"/>
                  <a:pt x="800911" y="831714"/>
                  <a:pt x="841443" y="821987"/>
                </a:cubicBezTo>
                <a:cubicBezTo>
                  <a:pt x="881975" y="812260"/>
                  <a:pt x="944394" y="780645"/>
                  <a:pt x="987358" y="758758"/>
                </a:cubicBezTo>
                <a:cubicBezTo>
                  <a:pt x="1030322" y="736871"/>
                  <a:pt x="1050588" y="712551"/>
                  <a:pt x="1099226" y="690664"/>
                </a:cubicBezTo>
                <a:cubicBezTo>
                  <a:pt x="1147864" y="668777"/>
                  <a:pt x="1219200" y="650942"/>
                  <a:pt x="1279187" y="627434"/>
                </a:cubicBezTo>
                <a:cubicBezTo>
                  <a:pt x="1339174" y="603926"/>
                  <a:pt x="1410511" y="571500"/>
                  <a:pt x="1459149" y="549613"/>
                </a:cubicBezTo>
                <a:cubicBezTo>
                  <a:pt x="1507787" y="527726"/>
                  <a:pt x="1528053" y="522862"/>
                  <a:pt x="1571017" y="496111"/>
                </a:cubicBezTo>
                <a:cubicBezTo>
                  <a:pt x="1613981" y="469360"/>
                  <a:pt x="1666672" y="428827"/>
                  <a:pt x="1716932" y="389106"/>
                </a:cubicBezTo>
                <a:cubicBezTo>
                  <a:pt x="1767192" y="349385"/>
                  <a:pt x="1818262" y="308043"/>
                  <a:pt x="1872575" y="257783"/>
                </a:cubicBezTo>
                <a:cubicBezTo>
                  <a:pt x="1926888" y="207524"/>
                  <a:pt x="1999035" y="130513"/>
                  <a:pt x="2042809" y="87549"/>
                </a:cubicBezTo>
                <a:cubicBezTo>
                  <a:pt x="2086583" y="44585"/>
                  <a:pt x="2110902" y="22292"/>
                  <a:pt x="2135221" y="0"/>
                </a:cubicBezTo>
              </a:path>
            </a:pathLst>
          </a:cu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4566058" y="2706835"/>
            <a:ext cx="82685" cy="826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5039471" y="2727912"/>
            <a:ext cx="82685" cy="826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5511262" y="2538223"/>
            <a:ext cx="82685" cy="826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4100751" y="2547950"/>
            <a:ext cx="82685" cy="826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2936456" y="2144252"/>
            <a:ext cx="82685" cy="826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2621928" y="2218831"/>
            <a:ext cx="82685" cy="826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2310643" y="2393929"/>
            <a:ext cx="82685" cy="826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1991252" y="2843023"/>
            <a:ext cx="82685" cy="826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1689695" y="3295359"/>
            <a:ext cx="82685" cy="826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/>
          <p:cNvSpPr/>
          <p:nvPr/>
        </p:nvSpPr>
        <p:spPr>
          <a:xfrm>
            <a:off x="1383272" y="2935435"/>
            <a:ext cx="82685" cy="826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/>
        </p:nvSpPr>
        <p:spPr>
          <a:xfrm>
            <a:off x="8350215" y="1980052"/>
            <a:ext cx="82685" cy="826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8035688" y="2049767"/>
            <a:ext cx="82685" cy="826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7719538" y="2438873"/>
            <a:ext cx="82685" cy="826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7403390" y="2847435"/>
            <a:ext cx="82685" cy="826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/>
        </p:nvSpPr>
        <p:spPr>
          <a:xfrm>
            <a:off x="7092104" y="2351324"/>
            <a:ext cx="82685" cy="826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フリーフォーム 36"/>
          <p:cNvSpPr/>
          <p:nvPr/>
        </p:nvSpPr>
        <p:spPr>
          <a:xfrm>
            <a:off x="6587889" y="2220000"/>
            <a:ext cx="2349230" cy="1014919"/>
          </a:xfrm>
          <a:custGeom>
            <a:avLst/>
            <a:gdLst>
              <a:gd name="connsiteX0" fmla="*/ 0 w 2349230"/>
              <a:gd name="connsiteY0" fmla="*/ 137808 h 1014919"/>
              <a:gd name="connsiteX1" fmla="*/ 68093 w 2349230"/>
              <a:gd name="connsiteY1" fmla="*/ 166991 h 1014919"/>
              <a:gd name="connsiteX2" fmla="*/ 228600 w 2349230"/>
              <a:gd name="connsiteY2" fmla="*/ 186447 h 1014919"/>
              <a:gd name="connsiteX3" fmla="*/ 330740 w 2349230"/>
              <a:gd name="connsiteY3" fmla="*/ 196174 h 1014919"/>
              <a:gd name="connsiteX4" fmla="*/ 471791 w 2349230"/>
              <a:gd name="connsiteY4" fmla="*/ 264268 h 1014919"/>
              <a:gd name="connsiteX5" fmla="*/ 573932 w 2349230"/>
              <a:gd name="connsiteY5" fmla="*/ 390727 h 1014919"/>
              <a:gd name="connsiteX6" fmla="*/ 690664 w 2349230"/>
              <a:gd name="connsiteY6" fmla="*/ 697149 h 1014919"/>
              <a:gd name="connsiteX7" fmla="*/ 783076 w 2349230"/>
              <a:gd name="connsiteY7" fmla="*/ 959796 h 1014919"/>
              <a:gd name="connsiteX8" fmla="*/ 856034 w 2349230"/>
              <a:gd name="connsiteY8" fmla="*/ 1013298 h 1014919"/>
              <a:gd name="connsiteX9" fmla="*/ 982493 w 2349230"/>
              <a:gd name="connsiteY9" fmla="*/ 969523 h 1014919"/>
              <a:gd name="connsiteX10" fmla="*/ 1050587 w 2349230"/>
              <a:gd name="connsiteY10" fmla="*/ 828472 h 1014919"/>
              <a:gd name="connsiteX11" fmla="*/ 1172183 w 2349230"/>
              <a:gd name="connsiteY11" fmla="*/ 463685 h 1014919"/>
              <a:gd name="connsiteX12" fmla="*/ 1322961 w 2349230"/>
              <a:gd name="connsiteY12" fmla="*/ 210766 h 1014919"/>
              <a:gd name="connsiteX13" fmla="*/ 1532106 w 2349230"/>
              <a:gd name="connsiteY13" fmla="*/ 69715 h 1014919"/>
              <a:gd name="connsiteX14" fmla="*/ 1804481 w 2349230"/>
              <a:gd name="connsiteY14" fmla="*/ 6485 h 1014919"/>
              <a:gd name="connsiteX15" fmla="*/ 2091447 w 2349230"/>
              <a:gd name="connsiteY15" fmla="*/ 30804 h 1014919"/>
              <a:gd name="connsiteX16" fmla="*/ 2349230 w 2349230"/>
              <a:gd name="connsiteY16" fmla="*/ 74579 h 101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49230" h="1014919">
                <a:moveTo>
                  <a:pt x="0" y="137808"/>
                </a:moveTo>
                <a:cubicBezTo>
                  <a:pt x="14996" y="148346"/>
                  <a:pt x="29993" y="158885"/>
                  <a:pt x="68093" y="166991"/>
                </a:cubicBezTo>
                <a:cubicBezTo>
                  <a:pt x="106193" y="175098"/>
                  <a:pt x="184826" y="181583"/>
                  <a:pt x="228600" y="186447"/>
                </a:cubicBezTo>
                <a:cubicBezTo>
                  <a:pt x="272374" y="191311"/>
                  <a:pt x="290208" y="183204"/>
                  <a:pt x="330740" y="196174"/>
                </a:cubicBezTo>
                <a:cubicBezTo>
                  <a:pt x="371272" y="209144"/>
                  <a:pt x="431259" y="231843"/>
                  <a:pt x="471791" y="264268"/>
                </a:cubicBezTo>
                <a:cubicBezTo>
                  <a:pt x="512323" y="296693"/>
                  <a:pt x="537453" y="318580"/>
                  <a:pt x="573932" y="390727"/>
                </a:cubicBezTo>
                <a:cubicBezTo>
                  <a:pt x="610411" y="462874"/>
                  <a:pt x="655807" y="602304"/>
                  <a:pt x="690664" y="697149"/>
                </a:cubicBezTo>
                <a:cubicBezTo>
                  <a:pt x="725521" y="791994"/>
                  <a:pt x="755514" y="907104"/>
                  <a:pt x="783076" y="959796"/>
                </a:cubicBezTo>
                <a:cubicBezTo>
                  <a:pt x="810638" y="1012488"/>
                  <a:pt x="822798" y="1011677"/>
                  <a:pt x="856034" y="1013298"/>
                </a:cubicBezTo>
                <a:cubicBezTo>
                  <a:pt x="889270" y="1014919"/>
                  <a:pt x="950068" y="1000327"/>
                  <a:pt x="982493" y="969523"/>
                </a:cubicBezTo>
                <a:cubicBezTo>
                  <a:pt x="1014918" y="938719"/>
                  <a:pt x="1018972" y="912778"/>
                  <a:pt x="1050587" y="828472"/>
                </a:cubicBezTo>
                <a:cubicBezTo>
                  <a:pt x="1082202" y="744166"/>
                  <a:pt x="1126787" y="566636"/>
                  <a:pt x="1172183" y="463685"/>
                </a:cubicBezTo>
                <a:cubicBezTo>
                  <a:pt x="1217579" y="360734"/>
                  <a:pt x="1262974" y="276428"/>
                  <a:pt x="1322961" y="210766"/>
                </a:cubicBezTo>
                <a:cubicBezTo>
                  <a:pt x="1382948" y="145104"/>
                  <a:pt x="1451853" y="103762"/>
                  <a:pt x="1532106" y="69715"/>
                </a:cubicBezTo>
                <a:cubicBezTo>
                  <a:pt x="1612359" y="35668"/>
                  <a:pt x="1711258" y="12970"/>
                  <a:pt x="1804481" y="6485"/>
                </a:cubicBezTo>
                <a:cubicBezTo>
                  <a:pt x="1897704" y="0"/>
                  <a:pt x="2000656" y="19455"/>
                  <a:pt x="2091447" y="30804"/>
                </a:cubicBezTo>
                <a:cubicBezTo>
                  <a:pt x="2182238" y="42153"/>
                  <a:pt x="2265734" y="58366"/>
                  <a:pt x="2349230" y="74579"/>
                </a:cubicBezTo>
              </a:path>
            </a:pathLst>
          </a:cu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/>
        </p:nvSpPr>
        <p:spPr>
          <a:xfrm>
            <a:off x="7119781" y="3511873"/>
            <a:ext cx="1748590" cy="2406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5846" name="Picture 6" descr="\begin{align*}&#10;\theta_1=30^{\circ}&#10;\end{align*}&#10;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88405" y="3529636"/>
            <a:ext cx="1140143" cy="253365"/>
          </a:xfrm>
          <a:prstGeom prst="rect">
            <a:avLst/>
          </a:prstGeom>
          <a:noFill/>
        </p:spPr>
      </p:pic>
      <p:sp>
        <p:nvSpPr>
          <p:cNvPr id="40" name="正方形/長方形 39"/>
          <p:cNvSpPr/>
          <p:nvPr/>
        </p:nvSpPr>
        <p:spPr>
          <a:xfrm>
            <a:off x="1363304" y="1805148"/>
            <a:ext cx="1748590" cy="2406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1" name="Picture 6" descr="\begin{align*}&#10;\theta_1=30^{\circ}&#10;\end{align*}&#10;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47031" y="3560446"/>
            <a:ext cx="1140143" cy="253365"/>
          </a:xfrm>
          <a:prstGeom prst="rect">
            <a:avLst/>
          </a:prstGeom>
          <a:noFill/>
        </p:spPr>
      </p:pic>
      <p:sp>
        <p:nvSpPr>
          <p:cNvPr id="42" name="正方形/長方形 41"/>
          <p:cNvSpPr/>
          <p:nvPr/>
        </p:nvSpPr>
        <p:spPr>
          <a:xfrm>
            <a:off x="4251894" y="3529674"/>
            <a:ext cx="1748590" cy="2406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3" name="Picture 6" descr="\begin{align*}&#10;\theta_1=30^{\circ}&#10;\end{align*}&#10;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53749" y="3538406"/>
            <a:ext cx="1140143" cy="253365"/>
          </a:xfrm>
          <a:prstGeom prst="rect">
            <a:avLst/>
          </a:prstGeom>
          <a:noFill/>
        </p:spPr>
      </p:pic>
      <p:sp>
        <p:nvSpPr>
          <p:cNvPr id="44" name="正方形/長方形 43"/>
          <p:cNvSpPr/>
          <p:nvPr/>
        </p:nvSpPr>
        <p:spPr>
          <a:xfrm>
            <a:off x="452718" y="4399067"/>
            <a:ext cx="8473439" cy="77806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6" name="直線コネクタ 45"/>
          <p:cNvCxnSpPr/>
          <p:nvPr/>
        </p:nvCxnSpPr>
        <p:spPr>
          <a:xfrm>
            <a:off x="5500865" y="4722401"/>
            <a:ext cx="556054" cy="158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/>
        </p:nvCxnSpPr>
        <p:spPr>
          <a:xfrm>
            <a:off x="2661694" y="4714987"/>
            <a:ext cx="556054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/>
        </p:nvCxnSpPr>
        <p:spPr>
          <a:xfrm>
            <a:off x="651250" y="4731463"/>
            <a:ext cx="556054" cy="1588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7119493" y="1243068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rPr>
              <a:t>No 3NF</a:t>
            </a:r>
            <a:endParaRPr kumimoji="1" lang="ja-JP" altLang="en-US" dirty="0">
              <a:solidFill>
                <a:schemeClr val="accent2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985665" y="1270336"/>
            <a:ext cx="200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ヒラギノ丸ゴ StdN W6" pitchFamily="34" charset="-128"/>
                <a:ea typeface="ヒラギノ丸ゴ StdN W6" pitchFamily="34" charset="-128"/>
              </a:rPr>
              <a:t>3NF successful</a:t>
            </a:r>
            <a:endParaRPr kumimoji="1" lang="ja-JP" altLang="en-US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3634126" y="1262098"/>
            <a:ext cx="2440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  <a:latin typeface="ヒラギノ丸ゴ StdN W6" pitchFamily="34" charset="-128"/>
                <a:ea typeface="ヒラギノ丸ゴ StdN W6" pitchFamily="34" charset="-128"/>
              </a:rPr>
              <a:t>Urbana IX is better</a:t>
            </a:r>
            <a:endParaRPr kumimoji="1" lang="ja-JP" altLang="en-US" dirty="0">
              <a:solidFill>
                <a:srgbClr val="FFFF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35848" name="Picture 8" descr="\begin{align*}&#10;K_{yy}^{y'}&#10;\end{align*}&#10;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43251" y="1671200"/>
            <a:ext cx="533400" cy="406718"/>
          </a:xfrm>
          <a:prstGeom prst="rect">
            <a:avLst/>
          </a:prstGeom>
          <a:noFill/>
        </p:spPr>
      </p:pic>
      <p:pic>
        <p:nvPicPr>
          <p:cNvPr id="35850" name="Picture 10" descr="\begin{align*}&#10;A_{xx}&#10;\end{align*}&#10;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88839" y="1785500"/>
            <a:ext cx="500062" cy="233362"/>
          </a:xfrm>
          <a:prstGeom prst="rect">
            <a:avLst/>
          </a:prstGeom>
          <a:noFill/>
        </p:spPr>
      </p:pic>
      <p:pic>
        <p:nvPicPr>
          <p:cNvPr id="35852" name="Picture 12" descr="\begin{align*}&#10;A_{y}&#10;\end{align*}&#10;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694300" y="1727771"/>
            <a:ext cx="360045" cy="273368"/>
          </a:xfrm>
          <a:prstGeom prst="rect">
            <a:avLst/>
          </a:prstGeom>
          <a:noFill/>
        </p:spPr>
      </p:pic>
      <p:sp>
        <p:nvSpPr>
          <p:cNvPr id="56" name="正方形/長方形 55"/>
          <p:cNvSpPr/>
          <p:nvPr/>
        </p:nvSpPr>
        <p:spPr>
          <a:xfrm>
            <a:off x="6320729" y="2583887"/>
            <a:ext cx="230581" cy="3188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/>
          <p:cNvSpPr/>
          <p:nvPr/>
        </p:nvSpPr>
        <p:spPr>
          <a:xfrm>
            <a:off x="565748" y="2557172"/>
            <a:ext cx="120318" cy="36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正方形/長方形 57"/>
          <p:cNvSpPr/>
          <p:nvPr/>
        </p:nvSpPr>
        <p:spPr>
          <a:xfrm>
            <a:off x="3469774" y="2637937"/>
            <a:ext cx="136471" cy="36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6682750" y="925158"/>
            <a:ext cx="2355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courtesy of </a:t>
            </a:r>
            <a:r>
              <a:rPr kumimoji="1" lang="en-US" altLang="ja-JP" sz="1400" dirty="0" err="1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K.Sekiguchi</a:t>
            </a:r>
            <a:endParaRPr kumimoji="1" lang="ja-JP" altLang="en-US" sz="1400" dirty="0">
              <a:solidFill>
                <a:srgbClr val="00B0F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800" dirty="0" smtClean="0"/>
              <a:t>Gamow-Teller and Spin-Dipole Strengths</a:t>
            </a:r>
            <a:endParaRPr kumimoji="1" lang="ja-JP" altLang="en-US" sz="2800" dirty="0"/>
          </a:p>
        </p:txBody>
      </p:sp>
      <p:sp>
        <p:nvSpPr>
          <p:cNvPr id="6" name="正方形/長方形 5"/>
          <p:cNvSpPr/>
          <p:nvPr/>
        </p:nvSpPr>
        <p:spPr>
          <a:xfrm>
            <a:off x="5696607" y="819808"/>
            <a:ext cx="3258207" cy="5954112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07280" y="1181100"/>
            <a:ext cx="8458200" cy="5676900"/>
          </a:xfrm>
        </p:spPr>
        <p:txBody>
          <a:bodyPr>
            <a:normAutofit/>
          </a:bodyPr>
          <a:lstStyle/>
          <a:p>
            <a:r>
              <a:rPr kumimoji="1" lang="en-US" altLang="ja-JP" sz="1800" dirty="0" smtClean="0"/>
              <a:t>Gross Features of GT and SD strength</a:t>
            </a:r>
          </a:p>
          <a:p>
            <a:pPr lvl="1"/>
            <a:r>
              <a:rPr lang="en-US" altLang="ja-JP" sz="1800" dirty="0" smtClean="0"/>
              <a:t>Reasonably reproduced</a:t>
            </a:r>
          </a:p>
          <a:p>
            <a:pPr lvl="2"/>
            <a:r>
              <a:rPr lang="en-US" altLang="ja-JP" sz="1800" dirty="0" smtClean="0">
                <a:solidFill>
                  <a:srgbClr val="FFFF00"/>
                </a:solidFill>
              </a:rPr>
              <a:t>DWIA+RPA with </a:t>
            </a:r>
            <a:r>
              <a:rPr lang="en-US" altLang="ja-JP" sz="1800" dirty="0" err="1" smtClean="0">
                <a:solidFill>
                  <a:srgbClr val="FFFF00"/>
                </a:solidFill>
              </a:rPr>
              <a:t>π+ρ+g</a:t>
            </a:r>
            <a:r>
              <a:rPr lang="en-US" altLang="ja-JP" sz="1800" dirty="0" smtClean="0">
                <a:solidFill>
                  <a:srgbClr val="FFFF00"/>
                </a:solidFill>
              </a:rPr>
              <a:t>’</a:t>
            </a:r>
          </a:p>
          <a:p>
            <a:pPr lvl="2"/>
            <a:r>
              <a:rPr kumimoji="1" lang="en-US" altLang="ja-JP" sz="1800" dirty="0" smtClean="0"/>
              <a:t>HF+RPA with </a:t>
            </a:r>
            <a:r>
              <a:rPr kumimoji="1" lang="en-US" altLang="ja-JP" sz="1800" dirty="0" err="1" smtClean="0"/>
              <a:t>Skyrme</a:t>
            </a:r>
            <a:r>
              <a:rPr kumimoji="1" lang="en-US" altLang="ja-JP" sz="1800" dirty="0" smtClean="0"/>
              <a:t> Int.</a:t>
            </a:r>
          </a:p>
          <a:p>
            <a:pPr lvl="2"/>
            <a:r>
              <a:rPr lang="en-US" altLang="ja-JP" sz="1800" dirty="0" smtClean="0"/>
              <a:t>Quasi-particle RPA</a:t>
            </a:r>
          </a:p>
          <a:p>
            <a:pPr lvl="2"/>
            <a:r>
              <a:rPr kumimoji="1" lang="en-US" altLang="ja-JP" sz="1800" dirty="0" smtClean="0"/>
              <a:t>…</a:t>
            </a:r>
          </a:p>
          <a:p>
            <a:pPr lvl="2"/>
            <a:endParaRPr lang="en-US" altLang="ja-JP" sz="1800" dirty="0" smtClean="0"/>
          </a:p>
          <a:p>
            <a:r>
              <a:rPr kumimoji="1" lang="en-US" altLang="ja-JP" sz="1800" dirty="0" smtClean="0">
                <a:solidFill>
                  <a:srgbClr val="FFC000"/>
                </a:solidFill>
              </a:rPr>
              <a:t>Detailed information is </a:t>
            </a:r>
            <a:r>
              <a:rPr lang="en-US" altLang="ja-JP" sz="1800" dirty="0" smtClean="0">
                <a:solidFill>
                  <a:srgbClr val="FFC000"/>
                </a:solidFill>
              </a:rPr>
              <a:t>ALSO </a:t>
            </a:r>
            <a:r>
              <a:rPr kumimoji="1" lang="en-US" altLang="ja-JP" sz="1800" dirty="0" smtClean="0">
                <a:solidFill>
                  <a:srgbClr val="FFC000"/>
                </a:solidFill>
              </a:rPr>
              <a:t>important</a:t>
            </a:r>
          </a:p>
          <a:p>
            <a:pPr lvl="1"/>
            <a:r>
              <a:rPr lang="en-US" altLang="ja-JP" sz="1800" dirty="0" smtClean="0">
                <a:solidFill>
                  <a:srgbClr val="FFFF00"/>
                </a:solidFill>
              </a:rPr>
              <a:t>2β-decay nuclear matrix elements</a:t>
            </a:r>
          </a:p>
          <a:p>
            <a:pPr lvl="1"/>
            <a:r>
              <a:rPr kumimoji="1" lang="en-US" altLang="ja-JP" sz="1800" dirty="0" smtClean="0">
                <a:solidFill>
                  <a:srgbClr val="FFFF00"/>
                </a:solidFill>
              </a:rPr>
              <a:t>Tensor interaction effects</a:t>
            </a:r>
            <a:endParaRPr kumimoji="1" lang="ja-JP" altLang="en-US" sz="1800" dirty="0">
              <a:solidFill>
                <a:srgbClr val="FFFF0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693686" y="5454868"/>
            <a:ext cx="4782207" cy="8198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Recent experimental studies and efforts </a:t>
            </a:r>
          </a:p>
          <a:p>
            <a:pPr algn="ctr"/>
            <a:r>
              <a:rPr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To extract GT and SD strengths</a:t>
            </a:r>
            <a:endParaRPr kumimoji="1" lang="ja-JP" altLang="en-US" sz="1600" dirty="0">
              <a:solidFill>
                <a:schemeClr val="bg2">
                  <a:lumMod val="50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5" name="下矢印 4"/>
          <p:cNvSpPr/>
          <p:nvPr/>
        </p:nvSpPr>
        <p:spPr>
          <a:xfrm>
            <a:off x="2890345" y="4761185"/>
            <a:ext cx="620110" cy="5044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Picture 3" descr="C:\Users\wakasa2\Desktop\208pb_crdw_001de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7610" y="1148260"/>
            <a:ext cx="2628485" cy="2529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C:\Users\wakasa2\Desktop\208pb_crdw_040de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4072" y="3744318"/>
            <a:ext cx="2628485" cy="2529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テキスト ボックス 9"/>
          <p:cNvSpPr txBox="1"/>
          <p:nvPr/>
        </p:nvSpPr>
        <p:spPr>
          <a:xfrm>
            <a:off x="5686098" y="6306203"/>
            <a:ext cx="3253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T.W. et al., NPA 599,217c(1996).</a:t>
            </a:r>
          </a:p>
          <a:p>
            <a:r>
              <a:rPr lang="en-US" altLang="ja-JP" sz="14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RCNP-E57.</a:t>
            </a:r>
            <a:endParaRPr kumimoji="1" lang="ja-JP" altLang="en-US" sz="14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675587" y="851338"/>
            <a:ext cx="2542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aseline="30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208</a:t>
            </a:r>
            <a:r>
              <a:rPr kumimoji="1" lang="en-US" altLang="ja-JP" sz="16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Pb(</a:t>
            </a:r>
            <a:r>
              <a:rPr kumimoji="1" lang="en-US" altLang="ja-JP" sz="1600" dirty="0" err="1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p,n</a:t>
            </a:r>
            <a:r>
              <a:rPr kumimoji="1" lang="en-US" altLang="ja-JP" sz="16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) at 295 </a:t>
            </a:r>
            <a:r>
              <a:rPr kumimoji="1" lang="en-US" altLang="ja-JP" sz="1600" dirty="0" err="1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MeV</a:t>
            </a:r>
            <a:endParaRPr kumimoji="1" lang="ja-JP" altLang="en-US" sz="1600" dirty="0">
              <a:solidFill>
                <a:srgbClr val="00206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7220890" y="1316244"/>
            <a:ext cx="1291641" cy="5207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800310" y="1327673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600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0.1°</a:t>
            </a:r>
            <a:endParaRPr kumimoji="1" lang="ja-JP" altLang="en-US" sz="1600" dirty="0">
              <a:solidFill>
                <a:schemeClr val="bg1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7582411" y="3851005"/>
            <a:ext cx="926017" cy="6184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7451882" y="3888592"/>
            <a:ext cx="404578" cy="2323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7227040" y="3911828"/>
            <a:ext cx="404578" cy="14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833805" y="3882935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600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4.0°</a:t>
            </a:r>
            <a:endParaRPr kumimoji="1" lang="ja-JP" altLang="en-US" sz="1600" dirty="0">
              <a:solidFill>
                <a:schemeClr val="bg1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090913" y="1466490"/>
            <a:ext cx="809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GTGR</a:t>
            </a:r>
            <a:endParaRPr kumimoji="1" lang="ja-JP" altLang="en-US" sz="16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433094" y="4137803"/>
            <a:ext cx="644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SDR</a:t>
            </a:r>
            <a:endParaRPr kumimoji="1" lang="ja-JP" altLang="en-US" sz="16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6052" y="64500"/>
            <a:ext cx="8597900" cy="914400"/>
          </a:xfrm>
        </p:spPr>
        <p:txBody>
          <a:bodyPr/>
          <a:lstStyle/>
          <a:p>
            <a:r>
              <a:rPr kumimoji="1" lang="en-US" altLang="ja-JP" sz="2800" b="0" dirty="0" smtClean="0"/>
              <a:t>Neutron Skin Thickness and SD Sum Rule</a:t>
            </a:r>
            <a:endParaRPr kumimoji="1" lang="ja-JP" altLang="en-US" sz="2800" b="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33400" y="809324"/>
            <a:ext cx="8458200" cy="5676900"/>
          </a:xfrm>
        </p:spPr>
        <p:txBody>
          <a:bodyPr/>
          <a:lstStyle/>
          <a:p>
            <a:r>
              <a:rPr lang="en-US" altLang="ja-JP" sz="1800" dirty="0" smtClean="0"/>
              <a:t>Neutron-skin thickness </a:t>
            </a:r>
            <a:r>
              <a:rPr lang="en-US" altLang="ja-JP" sz="1800" dirty="0" err="1" smtClean="0"/>
              <a:t>δ</a:t>
            </a:r>
            <a:r>
              <a:rPr lang="en-US" altLang="ja-JP" sz="1800" baseline="-25000" dirty="0" err="1" smtClean="0"/>
              <a:t>np</a:t>
            </a:r>
            <a:endParaRPr lang="en-US" altLang="ja-JP" sz="1800" baseline="-25000" dirty="0" smtClean="0"/>
          </a:p>
          <a:p>
            <a:endParaRPr lang="en-US" altLang="ja-JP" sz="1800" baseline="-25000" dirty="0" smtClean="0"/>
          </a:p>
          <a:p>
            <a:endParaRPr lang="en-US" altLang="ja-JP" sz="1800" baseline="-25000" dirty="0" smtClean="0"/>
          </a:p>
          <a:p>
            <a:pPr>
              <a:buNone/>
            </a:pPr>
            <a:endParaRPr lang="en-US" altLang="ja-JP" sz="1800" baseline="-25000" dirty="0" smtClean="0"/>
          </a:p>
          <a:p>
            <a:pPr lvl="1"/>
            <a:r>
              <a:rPr lang="en-US" altLang="ja-JP" sz="1600" dirty="0" smtClean="0"/>
              <a:t>Relate to physics on nuclear matter</a:t>
            </a:r>
          </a:p>
          <a:p>
            <a:pPr lvl="1"/>
            <a:r>
              <a:rPr lang="en-US" altLang="ja-JP" sz="1600" dirty="0" err="1" smtClean="0"/>
              <a:t>δ</a:t>
            </a:r>
            <a:r>
              <a:rPr lang="en-US" altLang="ja-JP" sz="1600" baseline="-25000" dirty="0" err="1" smtClean="0"/>
              <a:t>np</a:t>
            </a:r>
            <a:r>
              <a:rPr lang="ja-JP" altLang="en-US" sz="1600" dirty="0" smtClean="0"/>
              <a:t> </a:t>
            </a:r>
            <a:r>
              <a:rPr lang="en-US" altLang="ja-JP" sz="1600" dirty="0" smtClean="0"/>
              <a:t>has </a:t>
            </a:r>
            <a:r>
              <a:rPr lang="en-US" altLang="ja-JP" sz="1600" dirty="0" smtClean="0">
                <a:solidFill>
                  <a:srgbClr val="00B0F0"/>
                </a:solidFill>
              </a:rPr>
              <a:t>linear correlation </a:t>
            </a:r>
            <a:r>
              <a:rPr lang="en-US" altLang="ja-JP" sz="1600" dirty="0" smtClean="0"/>
              <a:t>with</a:t>
            </a:r>
          </a:p>
          <a:p>
            <a:pPr lvl="2"/>
            <a:r>
              <a:rPr lang="en-US" altLang="ja-JP" sz="1600" dirty="0" smtClean="0"/>
              <a:t>Symmetry energy</a:t>
            </a:r>
          </a:p>
          <a:p>
            <a:pPr lvl="2"/>
            <a:r>
              <a:rPr lang="en-US" altLang="ja-JP" sz="1600" dirty="0" smtClean="0">
                <a:solidFill>
                  <a:srgbClr val="FFC000"/>
                </a:solidFill>
              </a:rPr>
              <a:t>EOS of neutron matter</a:t>
            </a:r>
          </a:p>
          <a:p>
            <a:pPr lvl="2"/>
            <a:endParaRPr lang="en-US" altLang="ja-JP" sz="1600" dirty="0" smtClean="0">
              <a:solidFill>
                <a:srgbClr val="FFC000"/>
              </a:solidFill>
            </a:endParaRPr>
          </a:p>
          <a:p>
            <a:r>
              <a:rPr lang="en-US" altLang="ja-JP" sz="1800" dirty="0" smtClean="0"/>
              <a:t>Proton and neutron distributions</a:t>
            </a:r>
          </a:p>
          <a:p>
            <a:pPr lvl="1"/>
            <a:r>
              <a:rPr lang="en-US" altLang="ja-JP" sz="1600" dirty="0" smtClean="0"/>
              <a:t>Fundamental properties </a:t>
            </a:r>
          </a:p>
          <a:p>
            <a:pPr lvl="2"/>
            <a:r>
              <a:rPr lang="en-US" altLang="ja-JP" sz="1600" dirty="0" smtClean="0"/>
              <a:t>Proton </a:t>
            </a:r>
            <a:r>
              <a:rPr lang="en-US" altLang="ja-JP" sz="1600" dirty="0" err="1" smtClean="0"/>
              <a:t>r.m.s</a:t>
            </a:r>
            <a:r>
              <a:rPr lang="en-US" altLang="ja-JP" sz="1600" dirty="0" smtClean="0"/>
              <a:t>. </a:t>
            </a:r>
            <a:r>
              <a:rPr lang="ja-JP" altLang="en-US" sz="1600" dirty="0" smtClean="0"/>
              <a:t>→ </a:t>
            </a:r>
            <a:r>
              <a:rPr lang="en-US" altLang="ja-JP" sz="1600" dirty="0" smtClean="0"/>
              <a:t>Well known</a:t>
            </a:r>
          </a:p>
          <a:p>
            <a:pPr lvl="2"/>
            <a:endParaRPr lang="en-US" altLang="ja-JP" sz="1600" dirty="0" smtClean="0"/>
          </a:p>
          <a:p>
            <a:pPr lvl="2"/>
            <a:r>
              <a:rPr lang="en-US" altLang="ja-JP" sz="1600" dirty="0" smtClean="0"/>
              <a:t>Neutron </a:t>
            </a:r>
            <a:r>
              <a:rPr lang="en-US" altLang="ja-JP" sz="1600" dirty="0" err="1" smtClean="0"/>
              <a:t>r.m.s</a:t>
            </a:r>
            <a:r>
              <a:rPr lang="en-US" altLang="ja-JP" sz="1600" dirty="0" smtClean="0"/>
              <a:t>. </a:t>
            </a:r>
            <a:r>
              <a:rPr lang="ja-JP" altLang="en-US" sz="1600" dirty="0" smtClean="0"/>
              <a:t>→ </a:t>
            </a:r>
            <a:r>
              <a:rPr lang="en-US" altLang="ja-JP" sz="1600" dirty="0" smtClean="0">
                <a:solidFill>
                  <a:srgbClr val="FFFF00"/>
                </a:solidFill>
              </a:rPr>
              <a:t>Poorly known</a:t>
            </a:r>
          </a:p>
          <a:p>
            <a:endParaRPr lang="en-US" altLang="ja-JP" sz="1800" dirty="0" smtClean="0">
              <a:solidFill>
                <a:srgbClr val="FFC000"/>
              </a:solidFill>
            </a:endParaRPr>
          </a:p>
          <a:p>
            <a:r>
              <a:rPr lang="en-US" altLang="ja-JP" sz="1800" dirty="0" smtClean="0"/>
              <a:t>SD sum rule and </a:t>
            </a:r>
            <a:r>
              <a:rPr lang="en-US" altLang="ja-JP" sz="1800" dirty="0" err="1" smtClean="0"/>
              <a:t>δ</a:t>
            </a:r>
            <a:r>
              <a:rPr lang="en-US" altLang="ja-JP" sz="1800" baseline="-25000" dirty="0" err="1" smtClean="0"/>
              <a:t>np</a:t>
            </a:r>
            <a:r>
              <a:rPr lang="en-US" altLang="ja-JP" sz="1800" baseline="-25000" dirty="0" smtClean="0"/>
              <a:t> </a:t>
            </a:r>
            <a:r>
              <a:rPr lang="en-US" altLang="ja-JP" sz="1800" dirty="0" smtClean="0">
                <a:solidFill>
                  <a:srgbClr val="FFC000"/>
                </a:solidFill>
              </a:rPr>
              <a:t>(Model Independent)</a:t>
            </a:r>
            <a:endParaRPr lang="ja-JP" altLang="en-US" sz="1800" dirty="0" smtClean="0">
              <a:solidFill>
                <a:srgbClr val="FFC000"/>
              </a:solidFill>
            </a:endParaRPr>
          </a:p>
          <a:p>
            <a:endParaRPr kumimoji="1"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5625049" y="912407"/>
            <a:ext cx="3227070" cy="3045014"/>
            <a:chOff x="5604959" y="2560320"/>
            <a:chExt cx="3227070" cy="3045014"/>
          </a:xfrm>
        </p:grpSpPr>
        <p:sp>
          <p:nvSpPr>
            <p:cNvPr id="6" name="正方形/長方形 5"/>
            <p:cNvSpPr/>
            <p:nvPr/>
          </p:nvSpPr>
          <p:spPr>
            <a:xfrm>
              <a:off x="5615492" y="2560320"/>
              <a:ext cx="3216537" cy="3001384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" name="Picture 1026" descr="C:\Documents and Settings\謙太郎\デスクトップ\thicknessvspressure_v2.jpg"/>
            <p:cNvPicPr>
              <a:picLocks noChangeAspect="1" noChangeArrowheads="1"/>
            </p:cNvPicPr>
            <p:nvPr/>
          </p:nvPicPr>
          <p:blipFill>
            <a:blip r:embed="rId2"/>
            <a:srcRect l="6374" r="15176" b="8526"/>
            <a:stretch>
              <a:fillRect/>
            </a:stretch>
          </p:blipFill>
          <p:spPr bwMode="auto">
            <a:xfrm>
              <a:off x="5838127" y="2601816"/>
              <a:ext cx="2948535" cy="2827719"/>
            </a:xfrm>
            <a:prstGeom prst="rect">
              <a:avLst/>
            </a:prstGeom>
            <a:noFill/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5874026" y="5297557"/>
              <a:ext cx="29145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chemeClr val="bg1"/>
                  </a:solidFill>
                  <a:latin typeface="ヒラギノ丸ゴ StdN W6" pitchFamily="34" charset="-128"/>
                  <a:ea typeface="ヒラギノ丸ゴ StdN W6" pitchFamily="34" charset="-128"/>
                </a:rPr>
                <a:t>Pressure at ρ=0.1 fm</a:t>
              </a:r>
              <a:r>
                <a:rPr kumimoji="1" lang="en-US" altLang="ja-JP" sz="1400" baseline="30000" dirty="0" smtClean="0">
                  <a:solidFill>
                    <a:schemeClr val="bg1"/>
                  </a:solidFill>
                  <a:latin typeface="ヒラギノ丸ゴ StdN W6" pitchFamily="34" charset="-128"/>
                  <a:ea typeface="ヒラギノ丸ゴ StdN W6" pitchFamily="34" charset="-128"/>
                </a:rPr>
                <a:t>3</a:t>
              </a:r>
              <a:r>
                <a:rPr kumimoji="1" lang="en-US" altLang="ja-JP" sz="1400" dirty="0" smtClean="0">
                  <a:solidFill>
                    <a:schemeClr val="bg1"/>
                  </a:solidFill>
                  <a:latin typeface="ヒラギノ丸ゴ StdN W6" pitchFamily="34" charset="-128"/>
                  <a:ea typeface="ヒラギノ丸ゴ StdN W6" pitchFamily="34" charset="-128"/>
                </a:rPr>
                <a:t> (</a:t>
              </a:r>
              <a:r>
                <a:rPr kumimoji="1" lang="en-US" altLang="ja-JP" sz="1400" dirty="0" err="1" smtClean="0">
                  <a:solidFill>
                    <a:schemeClr val="bg1"/>
                  </a:solidFill>
                  <a:latin typeface="ヒラギノ丸ゴ StdN W6" pitchFamily="34" charset="-128"/>
                  <a:ea typeface="ヒラギノ丸ゴ StdN W6" pitchFamily="34" charset="-128"/>
                </a:rPr>
                <a:t>MeV</a:t>
              </a:r>
              <a:r>
                <a:rPr kumimoji="1" lang="en-US" altLang="ja-JP" sz="1400" dirty="0" smtClean="0">
                  <a:solidFill>
                    <a:schemeClr val="bg1"/>
                  </a:solidFill>
                  <a:latin typeface="ヒラギノ丸ゴ StdN W6" pitchFamily="34" charset="-128"/>
                  <a:ea typeface="ヒラギノ丸ゴ StdN W6" pitchFamily="34" charset="-128"/>
                </a:rPr>
                <a:t>)</a:t>
              </a:r>
              <a:endParaRPr kumimoji="1" lang="ja-JP" altLang="en-US" sz="1400" dirty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 rot="16200000">
              <a:off x="5280992" y="3780184"/>
              <a:ext cx="9557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l-GR" altLang="ja-JP" sz="1400" dirty="0" smtClean="0">
                  <a:solidFill>
                    <a:schemeClr val="bg1"/>
                  </a:solidFill>
                  <a:latin typeface="ヒラギノ丸ゴ StdN W6" pitchFamily="34" charset="-128"/>
                  <a:ea typeface="ヒラギノ丸ゴ StdN W6" pitchFamily="34" charset="-128"/>
                </a:rPr>
                <a:t>δ</a:t>
              </a:r>
              <a:r>
                <a:rPr kumimoji="1" lang="en-US" altLang="ja-JP" sz="1400" baseline="-25000" dirty="0" err="1" smtClean="0">
                  <a:solidFill>
                    <a:schemeClr val="bg1"/>
                  </a:solidFill>
                  <a:latin typeface="ヒラギノ丸ゴ StdN W6" pitchFamily="34" charset="-128"/>
                  <a:ea typeface="ヒラギノ丸ゴ StdN W6" pitchFamily="34" charset="-128"/>
                </a:rPr>
                <a:t>np</a:t>
              </a:r>
              <a:r>
                <a:rPr kumimoji="1" lang="en-US" altLang="ja-JP" sz="1400" dirty="0" smtClean="0">
                  <a:solidFill>
                    <a:schemeClr val="bg1"/>
                  </a:solidFill>
                  <a:latin typeface="ヒラギノ丸ゴ StdN W6" pitchFamily="34" charset="-128"/>
                  <a:ea typeface="ヒラギノ丸ゴ StdN W6" pitchFamily="34" charset="-128"/>
                </a:rPr>
                <a:t> (fm)</a:t>
              </a:r>
              <a:endParaRPr kumimoji="1" lang="ja-JP" altLang="en-US" sz="1400" dirty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endParaRPr>
            </a:p>
          </p:txBody>
        </p:sp>
        <p:sp>
          <p:nvSpPr>
            <p:cNvPr id="10" name="円/楕円 9"/>
            <p:cNvSpPr/>
            <p:nvPr/>
          </p:nvSpPr>
          <p:spPr>
            <a:xfrm>
              <a:off x="8269856" y="3019245"/>
              <a:ext cx="80513" cy="805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8108830" y="2806460"/>
              <a:ext cx="385313" cy="1897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7346830" y="2958860"/>
              <a:ext cx="385313" cy="1897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8004815" y="2753765"/>
              <a:ext cx="5870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rgbClr val="FF0000"/>
                  </a:solidFill>
                  <a:latin typeface="ヒラギノ丸ゴ StdN W6" pitchFamily="34" charset="-128"/>
                  <a:ea typeface="ヒラギノ丸ゴ StdN W6" pitchFamily="34" charset="-128"/>
                </a:rPr>
                <a:t>SkI3</a:t>
              </a:r>
              <a:endParaRPr kumimoji="1" lang="ja-JP" altLang="en-US" sz="1400" dirty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596331" y="4232693"/>
              <a:ext cx="385313" cy="1897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6875252" y="4459857"/>
              <a:ext cx="80513" cy="8051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7292196" y="4353465"/>
              <a:ext cx="80513" cy="8051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7254814" y="4471357"/>
              <a:ext cx="385313" cy="1897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7202994" y="4435290"/>
              <a:ext cx="5581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rgbClr val="00B050"/>
                  </a:solidFill>
                  <a:latin typeface="ヒラギノ丸ゴ StdN W6" pitchFamily="34" charset="-128"/>
                  <a:ea typeface="ヒラギノ丸ゴ StdN W6" pitchFamily="34" charset="-128"/>
                </a:rPr>
                <a:t>SGII</a:t>
              </a:r>
              <a:endParaRPr kumimoji="1" lang="ja-JP" altLang="en-US" sz="1400" dirty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6557139" y="4176372"/>
              <a:ext cx="4683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rgbClr val="0070C0"/>
                  </a:solidFill>
                  <a:latin typeface="ヒラギノ丸ゴ StdN W6" pitchFamily="34" charset="-128"/>
                  <a:ea typeface="ヒラギノ丸ゴ StdN W6" pitchFamily="34" charset="-128"/>
                </a:rPr>
                <a:t>SIII</a:t>
              </a:r>
              <a:endParaRPr kumimoji="1" lang="ja-JP" altLang="en-US" sz="1400" dirty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endParaRPr>
            </a:p>
          </p:txBody>
        </p:sp>
        <p:cxnSp>
          <p:nvCxnSpPr>
            <p:cNvPr id="20" name="直線コネクタ 19"/>
            <p:cNvCxnSpPr/>
            <p:nvPr/>
          </p:nvCxnSpPr>
          <p:spPr>
            <a:xfrm flipV="1">
              <a:off x="6389298" y="2967488"/>
              <a:ext cx="2283125" cy="2191108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正方形/長方形 20"/>
          <p:cNvSpPr/>
          <p:nvPr/>
        </p:nvSpPr>
        <p:spPr>
          <a:xfrm>
            <a:off x="738854" y="5727559"/>
            <a:ext cx="7949901" cy="96085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4019797" y="5805662"/>
            <a:ext cx="765959" cy="51063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Picture 10" descr="\begin{align*}&#10;S_--S_+&#10;=&#10;\frac{9}{4\pi}&#10;\left(&#10;N\langle r^2\rangle_n&#10;-&#10;Z\langle r^2\rangle_p&#10;\right)&#10;\end{align*}&#10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8909" y="5739135"/>
            <a:ext cx="4943475" cy="635794"/>
          </a:xfrm>
          <a:prstGeom prst="rect">
            <a:avLst/>
          </a:prstGeom>
          <a:noFill/>
        </p:spPr>
      </p:pic>
      <p:sp>
        <p:nvSpPr>
          <p:cNvPr id="24" name="テキスト ボックス 23"/>
          <p:cNvSpPr txBox="1"/>
          <p:nvPr/>
        </p:nvSpPr>
        <p:spPr>
          <a:xfrm>
            <a:off x="1140310" y="6322658"/>
            <a:ext cx="667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(</a:t>
            </a:r>
            <a:r>
              <a:rPr kumimoji="1" lang="en-US" altLang="ja-JP" sz="1600" dirty="0" err="1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p,n</a:t>
            </a:r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)</a:t>
            </a:r>
            <a:endParaRPr kumimoji="1" lang="ja-JP" altLang="en-US" sz="16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991957" y="6343277"/>
            <a:ext cx="667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(</a:t>
            </a:r>
            <a:r>
              <a:rPr kumimoji="1" lang="en-US" altLang="ja-JP" sz="1600" dirty="0" err="1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n,p</a:t>
            </a:r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)</a:t>
            </a:r>
            <a:endParaRPr kumimoji="1" lang="ja-JP" altLang="en-US" sz="16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106677" y="6380805"/>
            <a:ext cx="1467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e-scattering</a:t>
            </a:r>
            <a:endParaRPr kumimoji="1" lang="ja-JP" altLang="en-US" sz="16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 rot="5400000" flipH="1" flipV="1">
            <a:off x="1392849" y="6260782"/>
            <a:ext cx="166674" cy="458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rot="5400000" flipH="1" flipV="1">
            <a:off x="2210268" y="6276616"/>
            <a:ext cx="166674" cy="458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 rot="5400000" flipH="1" flipV="1">
            <a:off x="5624425" y="6324119"/>
            <a:ext cx="166674" cy="4583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rot="16200000" flipH="1">
            <a:off x="4280535" y="6411203"/>
            <a:ext cx="166674" cy="4583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3863739" y="6384762"/>
            <a:ext cx="1082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chemeClr val="accent3">
                    <a:lumMod val="7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deduced</a:t>
            </a:r>
            <a:endParaRPr kumimoji="1" lang="ja-JP" altLang="en-US" sz="1600" dirty="0">
              <a:solidFill>
                <a:schemeClr val="accent3">
                  <a:lumMod val="75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32" name="直線矢印コネクタ 31"/>
          <p:cNvCxnSpPr/>
          <p:nvPr/>
        </p:nvCxnSpPr>
        <p:spPr>
          <a:xfrm>
            <a:off x="6436426" y="6049106"/>
            <a:ext cx="676893" cy="158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12" descr="\begin{align*}&#10;\textcolor[rgb]{1,0,1}{\delta_{np}}&#10;\end{align*}&#10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40146" y="5866543"/>
            <a:ext cx="609600" cy="390526"/>
          </a:xfrm>
          <a:prstGeom prst="rect">
            <a:avLst/>
          </a:prstGeom>
          <a:noFill/>
        </p:spPr>
      </p:pic>
      <p:pic>
        <p:nvPicPr>
          <p:cNvPr id="34" name="Picture 8" descr="\begin{align*}&#10;\textcolor[rgb]{1,1,0}{&#10;\delta_{np} \equiv&#10;\sqrt{\langle r^2\rangle_p}&#10;-&#10;\sqrt{\langle r^2\rangle_n}}&#10;\end{align*}&#10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9700" y="1151471"/>
            <a:ext cx="3450431" cy="535781"/>
          </a:xfrm>
          <a:prstGeom prst="rect">
            <a:avLst/>
          </a:prstGeom>
          <a:noFill/>
        </p:spPr>
      </p:pic>
      <p:pic>
        <p:nvPicPr>
          <p:cNvPr id="35" name="Picture 2" descr="\begin{align*}&#10;\textcolor[rgb]{1,1,1}{\delta\left(\sqrt{\langle r^2\rangle_p}\right)&#10;&lt; 0.01\,{\rm fm}}&#10;\end{align*}&#10;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66773" y="3985590"/>
            <a:ext cx="2548890" cy="571500"/>
          </a:xfrm>
          <a:prstGeom prst="rect">
            <a:avLst/>
          </a:prstGeom>
          <a:noFill/>
        </p:spPr>
      </p:pic>
      <p:pic>
        <p:nvPicPr>
          <p:cNvPr id="36" name="Picture 4" descr="\begin{align*}&#10;\textcolor[rgb]{1,1,1}{\delta\left(\sqrt{\langle r^2\rangle_n}\right)&#10;\simeq 0.1\,{\rm fm}}&#10;\end{align*}&#10;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57503" y="4649953"/>
            <a:ext cx="2366010" cy="428625"/>
          </a:xfrm>
          <a:prstGeom prst="rect">
            <a:avLst/>
          </a:prstGeom>
          <a:noFill/>
        </p:spPr>
      </p:pic>
      <p:sp>
        <p:nvSpPr>
          <p:cNvPr id="37" name="テキスト ボックス 36"/>
          <p:cNvSpPr txBox="1"/>
          <p:nvPr/>
        </p:nvSpPr>
        <p:spPr>
          <a:xfrm>
            <a:off x="5406365" y="645608"/>
            <a:ext cx="3847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H.Sagawa</a:t>
            </a:r>
            <a:r>
              <a:rPr kumimoji="1" lang="en-US" altLang="ja-JP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 et </a:t>
            </a:r>
            <a:r>
              <a:rPr kumimoji="1" lang="en-US" altLang="ja-JP" sz="1400" dirty="0" err="1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al.,PRC</a:t>
            </a:r>
            <a:r>
              <a:rPr kumimoji="1" lang="en-US" altLang="ja-JP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 76,024301(2007).</a:t>
            </a:r>
            <a:endParaRPr kumimoji="1" lang="ja-JP" altLang="en-US" sz="1400" dirty="0">
              <a:solidFill>
                <a:srgbClr val="00B0F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537020" y="1698171"/>
            <a:ext cx="1433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C000"/>
                </a:solidFill>
                <a:latin typeface="ヒラギノ丸ゴ StdN W6" pitchFamily="34" charset="-128"/>
                <a:ea typeface="ヒラギノ丸ゴ StdN W6" pitchFamily="34" charset="-128"/>
              </a:rPr>
              <a:t>Neutron </a:t>
            </a:r>
            <a:r>
              <a:rPr kumimoji="1" lang="en-US" altLang="ja-JP" sz="1400" dirty="0" err="1" smtClean="0">
                <a:solidFill>
                  <a:srgbClr val="FFC000"/>
                </a:solidFill>
                <a:latin typeface="ヒラギノ丸ゴ StdN W6" pitchFamily="34" charset="-128"/>
                <a:ea typeface="ヒラギノ丸ゴ StdN W6" pitchFamily="34" charset="-128"/>
              </a:rPr>
              <a:t>r.m.s</a:t>
            </a:r>
            <a:endParaRPr kumimoji="1" lang="ja-JP" altLang="en-US" sz="1400" dirty="0">
              <a:solidFill>
                <a:srgbClr val="FFC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232409" y="1699845"/>
            <a:ext cx="1313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FFC000"/>
                </a:solidFill>
                <a:latin typeface="ヒラギノ丸ゴ StdN W6" pitchFamily="34" charset="-128"/>
                <a:ea typeface="ヒラギノ丸ゴ StdN W6" pitchFamily="34" charset="-128"/>
              </a:rPr>
              <a:t>Proton</a:t>
            </a:r>
            <a:r>
              <a:rPr kumimoji="1" lang="en-US" altLang="ja-JP" sz="1400" dirty="0" smtClean="0">
                <a:solidFill>
                  <a:srgbClr val="FFC000"/>
                </a:solidFill>
                <a:latin typeface="ヒラギノ丸ゴ StdN W6" pitchFamily="34" charset="-128"/>
                <a:ea typeface="ヒラギノ丸ゴ StdN W6" pitchFamily="34" charset="-128"/>
              </a:rPr>
              <a:t> </a:t>
            </a:r>
            <a:r>
              <a:rPr kumimoji="1" lang="en-US" altLang="ja-JP" sz="1400" dirty="0" err="1" smtClean="0">
                <a:solidFill>
                  <a:srgbClr val="FFC000"/>
                </a:solidFill>
                <a:latin typeface="ヒラギノ丸ゴ StdN W6" pitchFamily="34" charset="-128"/>
                <a:ea typeface="ヒラギノ丸ゴ StdN W6" pitchFamily="34" charset="-128"/>
              </a:rPr>
              <a:t>r.m.s</a:t>
            </a:r>
            <a:endParaRPr kumimoji="1" lang="ja-JP" altLang="en-US" sz="1400" dirty="0">
              <a:solidFill>
                <a:srgbClr val="FFC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4746812" y="1290918"/>
            <a:ext cx="4195482" cy="3792070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712694" y="5809129"/>
            <a:ext cx="8162365" cy="88750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800" b="0" dirty="0" err="1" smtClean="0"/>
              <a:t>Multipole</a:t>
            </a:r>
            <a:r>
              <a:rPr kumimoji="1" lang="en-US" altLang="ja-JP" sz="2800" b="0" dirty="0" smtClean="0"/>
              <a:t> Decomposition and SD Sum </a:t>
            </a:r>
            <a:r>
              <a:rPr lang="en-US" altLang="ja-JP" sz="2800" b="0" dirty="0" smtClean="0"/>
              <a:t>R</a:t>
            </a:r>
            <a:r>
              <a:rPr kumimoji="1" lang="en-US" altLang="ja-JP" sz="2800" b="0" dirty="0" smtClean="0"/>
              <a:t>ule</a:t>
            </a:r>
            <a:endParaRPr kumimoji="1" lang="ja-JP" altLang="en-US" sz="2800" b="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33400" y="925607"/>
            <a:ext cx="8458200" cy="5676900"/>
          </a:xfrm>
        </p:spPr>
        <p:txBody>
          <a:bodyPr>
            <a:normAutofit/>
          </a:bodyPr>
          <a:lstStyle/>
          <a:p>
            <a:r>
              <a:rPr kumimoji="1" lang="en-US" altLang="ja-JP" sz="1800" dirty="0" smtClean="0"/>
              <a:t>MD analysis for </a:t>
            </a:r>
            <a:r>
              <a:rPr kumimoji="1" lang="en-US" altLang="ja-JP" sz="1800" baseline="30000" dirty="0" smtClean="0"/>
              <a:t>90</a:t>
            </a:r>
            <a:r>
              <a:rPr kumimoji="1" lang="en-US" altLang="ja-JP" sz="1800" dirty="0" smtClean="0"/>
              <a:t>Zr(</a:t>
            </a:r>
            <a:r>
              <a:rPr kumimoji="1" lang="en-US" altLang="ja-JP" sz="1800" dirty="0" err="1" smtClean="0"/>
              <a:t>p,n</a:t>
            </a:r>
            <a:r>
              <a:rPr kumimoji="1" lang="en-US" altLang="ja-JP" sz="1800" dirty="0" smtClean="0"/>
              <a:t>) and (</a:t>
            </a:r>
            <a:r>
              <a:rPr kumimoji="1" lang="en-US" altLang="ja-JP" sz="1800" dirty="0" err="1" smtClean="0"/>
              <a:t>n,p</a:t>
            </a:r>
            <a:r>
              <a:rPr kumimoji="1" lang="en-US" altLang="ja-JP" sz="1800" dirty="0" smtClean="0"/>
              <a:t>)</a:t>
            </a:r>
          </a:p>
          <a:p>
            <a:pPr lvl="1"/>
            <a:r>
              <a:rPr lang="en-US" altLang="ja-JP" sz="1600" dirty="0" smtClean="0">
                <a:solidFill>
                  <a:srgbClr val="FFC000"/>
                </a:solidFill>
              </a:rPr>
              <a:t>Deduce ΔL=1 cross section</a:t>
            </a:r>
          </a:p>
          <a:p>
            <a:pPr lvl="1"/>
            <a:r>
              <a:rPr lang="en-US" altLang="ja-JP" sz="1600" dirty="0" smtClean="0"/>
              <a:t>(</a:t>
            </a:r>
            <a:r>
              <a:rPr lang="en-US" altLang="ja-JP" sz="1600" dirty="0" err="1" smtClean="0"/>
              <a:t>p,n</a:t>
            </a:r>
            <a:r>
              <a:rPr lang="en-US" altLang="ja-JP" sz="1600" dirty="0" smtClean="0"/>
              <a:t>) at 4.6°</a:t>
            </a:r>
          </a:p>
          <a:p>
            <a:pPr lvl="3"/>
            <a:r>
              <a:rPr lang="en-US" altLang="ja-JP" sz="1600" dirty="0" smtClean="0"/>
              <a:t>SDR at 20 </a:t>
            </a:r>
            <a:r>
              <a:rPr lang="en-US" altLang="ja-JP" sz="1600" dirty="0" err="1" smtClean="0"/>
              <a:t>MeV</a:t>
            </a:r>
            <a:endParaRPr lang="en-US" altLang="ja-JP" sz="1600" dirty="0" smtClean="0"/>
          </a:p>
          <a:p>
            <a:pPr lvl="1"/>
            <a:r>
              <a:rPr kumimoji="1" lang="en-US" altLang="ja-JP" sz="1600" dirty="0" smtClean="0"/>
              <a:t>(</a:t>
            </a:r>
            <a:r>
              <a:rPr kumimoji="1" lang="en-US" altLang="ja-JP" sz="1600" dirty="0" err="1" smtClean="0"/>
              <a:t>n,p</a:t>
            </a:r>
            <a:r>
              <a:rPr kumimoji="1" lang="en-US" altLang="ja-JP" sz="1600" dirty="0" smtClean="0"/>
              <a:t>) at 4°</a:t>
            </a:r>
            <a:r>
              <a:rPr kumimoji="1" lang="ja-JP" altLang="en-US" sz="1600" dirty="0" err="1" smtClean="0"/>
              <a:t>ー</a:t>
            </a:r>
            <a:r>
              <a:rPr kumimoji="1" lang="ja-JP" altLang="en-US" sz="1600" dirty="0" smtClean="0"/>
              <a:t> </a:t>
            </a:r>
            <a:r>
              <a:rPr kumimoji="1" lang="en-US" altLang="ja-JP" sz="1600" dirty="0" smtClean="0"/>
              <a:t>5°</a:t>
            </a:r>
          </a:p>
          <a:p>
            <a:pPr lvl="3"/>
            <a:r>
              <a:rPr kumimoji="1" lang="en-US" altLang="ja-JP" sz="1600" dirty="0" smtClean="0"/>
              <a:t>ΔL=1 at E</a:t>
            </a:r>
            <a:r>
              <a:rPr kumimoji="1" lang="en-US" altLang="ja-JP" sz="1600" baseline="-25000" dirty="0" smtClean="0"/>
              <a:t>x</a:t>
            </a:r>
            <a:r>
              <a:rPr kumimoji="1" lang="en-US" altLang="ja-JP" sz="1600" dirty="0" smtClean="0"/>
              <a:t>&lt;10 </a:t>
            </a:r>
            <a:r>
              <a:rPr kumimoji="1" lang="en-US" altLang="ja-JP" sz="1600" dirty="0" err="1" smtClean="0"/>
              <a:t>MeV</a:t>
            </a:r>
            <a:endParaRPr kumimoji="1" lang="en-US" altLang="ja-JP" sz="1600" dirty="0" smtClean="0"/>
          </a:p>
          <a:p>
            <a:pPr lvl="3"/>
            <a:endParaRPr kumimoji="1" lang="en-US" altLang="ja-JP" sz="1600" dirty="0" smtClean="0"/>
          </a:p>
          <a:p>
            <a:r>
              <a:rPr kumimoji="1" lang="en-US" altLang="ja-JP" sz="1800" dirty="0" smtClean="0"/>
              <a:t>SD strength</a:t>
            </a:r>
          </a:p>
          <a:p>
            <a:pPr lvl="1"/>
            <a:r>
              <a:rPr lang="en-US" altLang="ja-JP" sz="1600" dirty="0" smtClean="0">
                <a:solidFill>
                  <a:srgbClr val="FFC000"/>
                </a:solidFill>
              </a:rPr>
              <a:t>Use proportionality relation</a:t>
            </a:r>
          </a:p>
          <a:p>
            <a:pPr lvl="2"/>
            <a:r>
              <a:rPr lang="en-US" altLang="ja-JP" sz="1600" u="sng" dirty="0" smtClean="0">
                <a:solidFill>
                  <a:srgbClr val="FFFF00"/>
                </a:solidFill>
              </a:rPr>
              <a:t>L=1 </a:t>
            </a:r>
            <a:r>
              <a:rPr lang="en-US" altLang="ja-JP" sz="1600" u="sng" dirty="0" err="1" smtClean="0">
                <a:solidFill>
                  <a:srgbClr val="FFFF00"/>
                </a:solidFill>
              </a:rPr>
              <a:t>c.s</a:t>
            </a:r>
            <a:r>
              <a:rPr lang="en-US" altLang="ja-JP" sz="1600" u="sng" dirty="0" smtClean="0">
                <a:solidFill>
                  <a:srgbClr val="FFFF00"/>
                </a:solidFill>
              </a:rPr>
              <a:t>. </a:t>
            </a:r>
            <a:r>
              <a:rPr lang="ja-JP" altLang="en-US" sz="1600" u="sng" dirty="0" smtClean="0">
                <a:solidFill>
                  <a:srgbClr val="FFFF00"/>
                </a:solidFill>
              </a:rPr>
              <a:t>∝ </a:t>
            </a:r>
            <a:r>
              <a:rPr lang="en-US" altLang="ja-JP" sz="1600" u="sng" dirty="0" smtClean="0">
                <a:solidFill>
                  <a:srgbClr val="FFFF00"/>
                </a:solidFill>
              </a:rPr>
              <a:t>SD strength</a:t>
            </a:r>
          </a:p>
          <a:p>
            <a:pPr lvl="1"/>
            <a:r>
              <a:rPr lang="en-US" altLang="ja-JP" sz="1600" dirty="0" smtClean="0"/>
              <a:t>Proportionality coefficient is </a:t>
            </a:r>
            <a:br>
              <a:rPr lang="en-US" altLang="ja-JP" sz="1600" dirty="0" smtClean="0"/>
            </a:br>
            <a:r>
              <a:rPr lang="en-US" altLang="ja-JP" sz="1600" dirty="0" smtClean="0"/>
              <a:t>determined by DWIA</a:t>
            </a:r>
          </a:p>
          <a:p>
            <a:pPr lvl="1"/>
            <a:endParaRPr kumimoji="1" lang="en-US" altLang="ja-JP" sz="1600" dirty="0" smtClean="0"/>
          </a:p>
          <a:p>
            <a:r>
              <a:rPr lang="en-US" altLang="ja-JP" sz="1800" dirty="0" smtClean="0"/>
              <a:t>Integrated SD strengths</a:t>
            </a:r>
          </a:p>
          <a:p>
            <a:pPr lvl="1"/>
            <a:r>
              <a:rPr kumimoji="1" lang="en-US" altLang="ja-JP" sz="1600" dirty="0" smtClean="0">
                <a:solidFill>
                  <a:srgbClr val="FFC000"/>
                </a:solidFill>
              </a:rPr>
              <a:t>S</a:t>
            </a:r>
            <a:r>
              <a:rPr kumimoji="1" lang="en-US" altLang="ja-JP" sz="1600" baseline="-25000" dirty="0" smtClean="0">
                <a:solidFill>
                  <a:srgbClr val="FFC000"/>
                </a:solidFill>
              </a:rPr>
              <a:t>-</a:t>
            </a:r>
            <a:r>
              <a:rPr kumimoji="1" lang="en-US" altLang="ja-JP" sz="1600" dirty="0" smtClean="0">
                <a:solidFill>
                  <a:srgbClr val="FFC000"/>
                </a:solidFill>
              </a:rPr>
              <a:t> = 247 ± 4(stat.) ± 12 (MD)</a:t>
            </a:r>
          </a:p>
          <a:p>
            <a:pPr lvl="1"/>
            <a:r>
              <a:rPr lang="en-US" altLang="ja-JP" sz="1600" dirty="0" smtClean="0">
                <a:solidFill>
                  <a:srgbClr val="FFC000"/>
                </a:solidFill>
              </a:rPr>
              <a:t>S</a:t>
            </a:r>
            <a:r>
              <a:rPr lang="en-US" altLang="ja-JP" sz="1600" baseline="-25000" dirty="0" smtClean="0">
                <a:solidFill>
                  <a:srgbClr val="FFC000"/>
                </a:solidFill>
              </a:rPr>
              <a:t>+</a:t>
            </a:r>
            <a:r>
              <a:rPr lang="en-US" altLang="ja-JP" sz="1600" dirty="0" smtClean="0">
                <a:solidFill>
                  <a:srgbClr val="FFC000"/>
                </a:solidFill>
              </a:rPr>
              <a:t> = 98 ± 4(stat.) ± 5(MD)</a:t>
            </a:r>
          </a:p>
        </p:txBody>
      </p:sp>
      <p:pic>
        <p:nvPicPr>
          <p:cNvPr id="4" name="Picture 11" descr="result_MD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19" b="5387"/>
          <a:stretch>
            <a:fillRect/>
          </a:stretch>
        </p:blipFill>
        <p:spPr bwMode="auto">
          <a:xfrm>
            <a:off x="4719919" y="1343396"/>
            <a:ext cx="4203299" cy="3322732"/>
          </a:xfrm>
          <a:prstGeom prst="rect">
            <a:avLst/>
          </a:prstGeom>
          <a:noFill/>
        </p:spPr>
      </p:pic>
      <p:pic>
        <p:nvPicPr>
          <p:cNvPr id="220162" name="Picture 2" descr="\begin{align*}&#10;S_- - S_+ = 148 \pm 13\,{\rm fm^2}&#10;\end{align*}&#10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9635" y="5851899"/>
            <a:ext cx="3320415" cy="313373"/>
          </a:xfrm>
          <a:prstGeom prst="rect">
            <a:avLst/>
          </a:prstGeom>
          <a:noFill/>
        </p:spPr>
      </p:pic>
      <p:pic>
        <p:nvPicPr>
          <p:cNvPr id="220164" name="Picture 4" descr="\begin{align*}&#10;\sqrt{\langle r^2\rangle_p}&#10;=&#10;4.19\,{\rm fm}&#10;\end{align*}&#10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2739" y="6170519"/>
            <a:ext cx="2333625" cy="500062"/>
          </a:xfrm>
          <a:prstGeom prst="rect">
            <a:avLst/>
          </a:prstGeom>
          <a:noFill/>
        </p:spPr>
      </p:pic>
      <p:pic>
        <p:nvPicPr>
          <p:cNvPr id="220166" name="Picture 6" descr="\begin{align*}&#10;\sqrt{\langle r^2\rangle_n}&#10;=&#10;4.26\pm 0.04\,{\rm fm}&#10;\end{align*}&#10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3373" y="5849472"/>
            <a:ext cx="3313748" cy="333375"/>
          </a:xfrm>
          <a:prstGeom prst="rect">
            <a:avLst/>
          </a:prstGeom>
          <a:noFill/>
        </p:spPr>
      </p:pic>
      <p:pic>
        <p:nvPicPr>
          <p:cNvPr id="220172" name="Picture 12" descr="\begin{align*}&#10;\textcolor[rgb]{1,0,1}{\therefore&#10;\delta_{np}&#10;=&#10;0.07\pm 0.04\,{\rm fm}}&#10;\end{align*}&#10;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0609" y="6308352"/>
            <a:ext cx="3067050" cy="280035"/>
          </a:xfrm>
          <a:prstGeom prst="rect">
            <a:avLst/>
          </a:prstGeom>
          <a:noFill/>
        </p:spPr>
      </p:pic>
      <p:pic>
        <p:nvPicPr>
          <p:cNvPr id="13" name="Picture 11" descr="result_MDA"/>
          <p:cNvPicPr>
            <a:picLocks noChangeAspect="1" noChangeArrowheads="1"/>
          </p:cNvPicPr>
          <p:nvPr/>
        </p:nvPicPr>
        <p:blipFill>
          <a:blip r:embed="rId2" cstate="print"/>
          <a:srcRect l="15450" t="93337"/>
          <a:stretch>
            <a:fillRect/>
          </a:stretch>
        </p:blipFill>
        <p:spPr bwMode="auto">
          <a:xfrm>
            <a:off x="4963114" y="4733364"/>
            <a:ext cx="3777475" cy="233997"/>
          </a:xfrm>
          <a:prstGeom prst="rect">
            <a:avLst/>
          </a:prstGeom>
          <a:noFill/>
        </p:spPr>
      </p:pic>
      <p:sp>
        <p:nvSpPr>
          <p:cNvPr id="15" name="右中かっこ 14"/>
          <p:cNvSpPr/>
          <p:nvPr/>
        </p:nvSpPr>
        <p:spPr>
          <a:xfrm>
            <a:off x="4733367" y="5862918"/>
            <a:ext cx="376518" cy="739588"/>
          </a:xfrm>
          <a:prstGeom prst="rightBrac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431060" y="811779"/>
            <a:ext cx="3828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K.Yako</a:t>
            </a:r>
            <a:r>
              <a:rPr kumimoji="1" lang="en-US" altLang="ja-JP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 et </a:t>
            </a:r>
            <a:r>
              <a:rPr kumimoji="1" lang="en-US" altLang="ja-JP" sz="1400" dirty="0" err="1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al.,PRC</a:t>
            </a:r>
            <a:r>
              <a:rPr kumimoji="1" lang="en-US" altLang="ja-JP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 74,051303(R)(2006).</a:t>
            </a:r>
            <a:endParaRPr kumimoji="1" lang="ja-JP" altLang="en-US" sz="1400" dirty="0">
              <a:solidFill>
                <a:srgbClr val="00B0F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300534" y="2764043"/>
            <a:ext cx="45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rPr>
              <a:t>SD</a:t>
            </a:r>
            <a:endParaRPr kumimoji="1" lang="ja-JP" altLang="en-US" sz="1400" dirty="0">
              <a:solidFill>
                <a:srgbClr val="00B05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979835" y="2712420"/>
            <a:ext cx="587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rPr>
              <a:t>SDR</a:t>
            </a:r>
            <a:endParaRPr kumimoji="1" lang="ja-JP" altLang="en-US" sz="1400" dirty="0">
              <a:solidFill>
                <a:srgbClr val="00B05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rot="5400000">
            <a:off x="6020830" y="3011960"/>
            <a:ext cx="210065" cy="166816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>
            <a:stCxn id="17" idx="2"/>
          </p:cNvCxnSpPr>
          <p:nvPr/>
        </p:nvCxnSpPr>
        <p:spPr>
          <a:xfrm rot="5400000">
            <a:off x="7412275" y="3184811"/>
            <a:ext cx="227434" cy="1453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6594777" y="5181601"/>
            <a:ext cx="2055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FF00"/>
                </a:solidFill>
                <a:latin typeface="ヒラギノ丸ゴ StdN W6" pitchFamily="34" charset="-128"/>
                <a:ea typeface="ヒラギノ丸ゴ StdN W6" pitchFamily="34" charset="-128"/>
              </a:rPr>
              <a:t>Only 1% rel. error</a:t>
            </a:r>
            <a:endParaRPr kumimoji="1" lang="ja-JP" altLang="en-US" sz="1600" dirty="0">
              <a:solidFill>
                <a:srgbClr val="FFFF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25" name="直線矢印コネクタ 24"/>
          <p:cNvCxnSpPr/>
          <p:nvPr/>
        </p:nvCxnSpPr>
        <p:spPr>
          <a:xfrm rot="5400000">
            <a:off x="7335982" y="5645727"/>
            <a:ext cx="457200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4077148" y="1086522"/>
            <a:ext cx="4916245" cy="3765177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6622473" y="4973785"/>
            <a:ext cx="2355272" cy="1634836"/>
          </a:xfrm>
          <a:prstGeom prst="rect">
            <a:avLst/>
          </a:prstGeom>
          <a:solidFill>
            <a:srgbClr val="FFFFFF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4281054" y="4973785"/>
            <a:ext cx="2119746" cy="1634836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0" dirty="0" smtClean="0"/>
              <a:t>Many Nucleon Force </a:t>
            </a:r>
            <a:r>
              <a:rPr lang="ja-JP" altLang="en-US" b="0" dirty="0" smtClean="0"/>
              <a:t>－ </a:t>
            </a:r>
            <a:r>
              <a:rPr lang="en-US" altLang="ja-JP" b="0" dirty="0" smtClean="0"/>
              <a:t>3NF </a:t>
            </a:r>
            <a:r>
              <a:rPr lang="ja-JP" altLang="en-US" b="0" dirty="0" smtClean="0"/>
              <a:t>－</a:t>
            </a:r>
            <a:endParaRPr kumimoji="1" lang="ja-JP" altLang="en-US" b="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22560" y="1181100"/>
            <a:ext cx="8458200" cy="5676900"/>
          </a:xfrm>
        </p:spPr>
        <p:txBody>
          <a:bodyPr/>
          <a:lstStyle/>
          <a:p>
            <a:r>
              <a:rPr kumimoji="1" lang="en-US" altLang="ja-JP" sz="2000" dirty="0" smtClean="0"/>
              <a:t>First indication of 3 NF</a:t>
            </a:r>
          </a:p>
          <a:p>
            <a:pPr lvl="1"/>
            <a:r>
              <a:rPr lang="en-US" altLang="ja-JP" sz="1800" dirty="0" smtClean="0"/>
              <a:t>Binding energies </a:t>
            </a:r>
            <a:br>
              <a:rPr lang="en-US" altLang="ja-JP" sz="1800" dirty="0" smtClean="0"/>
            </a:br>
            <a:r>
              <a:rPr lang="en-US" altLang="ja-JP" sz="1800" dirty="0" smtClean="0"/>
              <a:t>of  </a:t>
            </a:r>
            <a:r>
              <a:rPr lang="en-US" altLang="ja-JP" sz="1800" baseline="30000" dirty="0" smtClean="0"/>
              <a:t>3</a:t>
            </a:r>
            <a:r>
              <a:rPr lang="en-US" altLang="ja-JP" sz="1800" dirty="0" smtClean="0"/>
              <a:t>H and </a:t>
            </a:r>
            <a:r>
              <a:rPr lang="en-US" altLang="ja-JP" sz="1800" baseline="30000" dirty="0" smtClean="0"/>
              <a:t>3</a:t>
            </a:r>
            <a:r>
              <a:rPr lang="en-US" altLang="ja-JP" sz="1800" dirty="0" smtClean="0"/>
              <a:t>He</a:t>
            </a:r>
          </a:p>
          <a:p>
            <a:pPr lvl="2"/>
            <a:r>
              <a:rPr kumimoji="1" lang="en-US" altLang="ja-JP" sz="1800" dirty="0" smtClean="0">
                <a:solidFill>
                  <a:srgbClr val="FFFF00"/>
                </a:solidFill>
              </a:rPr>
              <a:t>Smaller than exp. </a:t>
            </a:r>
            <a:br>
              <a:rPr kumimoji="1" lang="en-US" altLang="ja-JP" sz="1800" dirty="0" smtClean="0">
                <a:solidFill>
                  <a:srgbClr val="FFFF00"/>
                </a:solidFill>
              </a:rPr>
            </a:br>
            <a:r>
              <a:rPr kumimoji="1" lang="en-US" altLang="ja-JP" sz="1800" dirty="0" smtClean="0">
                <a:solidFill>
                  <a:srgbClr val="FFFF00"/>
                </a:solidFill>
              </a:rPr>
              <a:t>by 0.5</a:t>
            </a:r>
            <a:r>
              <a:rPr kumimoji="1" lang="ja-JP" altLang="en-US" sz="1800" dirty="0" err="1" smtClean="0">
                <a:solidFill>
                  <a:srgbClr val="FFFF00"/>
                </a:solidFill>
              </a:rPr>
              <a:t>ー</a:t>
            </a:r>
            <a:r>
              <a:rPr kumimoji="1" lang="en-US" altLang="ja-JP" sz="1800" dirty="0" smtClean="0">
                <a:solidFill>
                  <a:srgbClr val="FFFF00"/>
                </a:solidFill>
              </a:rPr>
              <a:t>1 </a:t>
            </a:r>
            <a:r>
              <a:rPr kumimoji="1" lang="en-US" altLang="ja-JP" sz="1800" dirty="0" err="1" smtClean="0">
                <a:solidFill>
                  <a:srgbClr val="FFFF00"/>
                </a:solidFill>
              </a:rPr>
              <a:t>MeV</a:t>
            </a:r>
            <a:endParaRPr kumimoji="1" lang="en-US" altLang="ja-JP" sz="1800" dirty="0" smtClean="0">
              <a:solidFill>
                <a:srgbClr val="FFFF00"/>
              </a:solidFill>
            </a:endParaRPr>
          </a:p>
          <a:p>
            <a:pPr lvl="1"/>
            <a:r>
              <a:rPr kumimoji="1" lang="en-US" altLang="ja-JP" sz="1800" dirty="0" smtClean="0">
                <a:solidFill>
                  <a:srgbClr val="FF0000"/>
                </a:solidFill>
              </a:rPr>
              <a:t>Need 2</a:t>
            </a:r>
            <a:r>
              <a:rPr lang="en-US" altLang="ja-JP" sz="1800" dirty="0" smtClean="0">
                <a:solidFill>
                  <a:srgbClr val="FF0000"/>
                </a:solidFill>
              </a:rPr>
              <a:t>π-exch. 3NF</a:t>
            </a:r>
          </a:p>
          <a:p>
            <a:pPr lvl="2"/>
            <a:r>
              <a:rPr lang="en-US" altLang="ja-JP" sz="1800" dirty="0" smtClean="0"/>
              <a:t>TM99, Urbana IX, etc.</a:t>
            </a:r>
          </a:p>
          <a:p>
            <a:pPr lvl="1"/>
            <a:endParaRPr kumimoji="1" lang="en-US" altLang="ja-JP" dirty="0" smtClean="0"/>
          </a:p>
          <a:p>
            <a:r>
              <a:rPr lang="en-US" altLang="ja-JP" sz="2000" dirty="0" smtClean="0"/>
              <a:t>Further indications</a:t>
            </a:r>
          </a:p>
          <a:p>
            <a:pPr lvl="1"/>
            <a:r>
              <a:rPr kumimoji="1" lang="en-US" altLang="ja-JP" sz="1800" dirty="0" smtClean="0"/>
              <a:t>B.E. and E</a:t>
            </a:r>
            <a:r>
              <a:rPr kumimoji="1" lang="en-US" altLang="ja-JP" sz="1800" baseline="-25000" dirty="0" smtClean="0"/>
              <a:t>x</a:t>
            </a:r>
            <a:r>
              <a:rPr kumimoji="1" lang="en-US" altLang="ja-JP" sz="1800" dirty="0" smtClean="0"/>
              <a:t> for A</a:t>
            </a:r>
            <a:r>
              <a:rPr kumimoji="1" lang="ja-JP" altLang="en-US" sz="1800" dirty="0" smtClean="0"/>
              <a:t>≦</a:t>
            </a:r>
            <a:r>
              <a:rPr kumimoji="1" lang="en-US" altLang="ja-JP" sz="1800" dirty="0" smtClean="0"/>
              <a:t>10</a:t>
            </a:r>
          </a:p>
          <a:p>
            <a:pPr lvl="2"/>
            <a:r>
              <a:rPr lang="en-US" altLang="ja-JP" sz="1800" dirty="0" smtClean="0"/>
              <a:t>Green’s </a:t>
            </a:r>
            <a:r>
              <a:rPr lang="en-US" altLang="ja-JP" sz="1800" dirty="0" err="1" smtClean="0"/>
              <a:t>func</a:t>
            </a:r>
            <a:r>
              <a:rPr lang="en-US" altLang="ja-JP" sz="1800" dirty="0" smtClean="0"/>
              <a:t>. MC</a:t>
            </a:r>
          </a:p>
          <a:p>
            <a:pPr lvl="2"/>
            <a:r>
              <a:rPr kumimoji="1" lang="en-US" altLang="ja-JP" sz="1800" dirty="0" smtClean="0"/>
              <a:t>No-core shell model</a:t>
            </a:r>
          </a:p>
          <a:p>
            <a:pPr lvl="1"/>
            <a:r>
              <a:rPr lang="en-US" altLang="ja-JP" sz="1800" dirty="0" smtClean="0">
                <a:solidFill>
                  <a:schemeClr val="accent2"/>
                </a:solidFill>
              </a:rPr>
              <a:t>Need 2π-exch. 3NF</a:t>
            </a:r>
          </a:p>
          <a:p>
            <a:pPr lvl="1"/>
            <a:r>
              <a:rPr kumimoji="1" lang="en-US" altLang="ja-JP" sz="1800" dirty="0" smtClean="0">
                <a:solidFill>
                  <a:srgbClr val="00B0F0"/>
                </a:solidFill>
              </a:rPr>
              <a:t>Also need 3π-exch. 3NF</a:t>
            </a:r>
          </a:p>
          <a:p>
            <a:pPr lvl="2"/>
            <a:r>
              <a:rPr lang="en-US" altLang="ja-JP" sz="1800" dirty="0" smtClean="0"/>
              <a:t>Illinois 2, etc.</a:t>
            </a:r>
            <a:endParaRPr kumimoji="1" lang="ja-JP" altLang="en-US" sz="1800" dirty="0"/>
          </a:p>
        </p:txBody>
      </p:sp>
      <p:pic>
        <p:nvPicPr>
          <p:cNvPr id="4" name="Picture 9" descr="C:\Users\wakasa2\Desktop\GF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1577" y="1145147"/>
            <a:ext cx="4843463" cy="3663950"/>
          </a:xfrm>
          <a:prstGeom prst="rect">
            <a:avLst/>
          </a:prstGeom>
          <a:noFill/>
        </p:spPr>
      </p:pic>
      <p:pic>
        <p:nvPicPr>
          <p:cNvPr id="33794" name="Picture 2" descr="C:\Users\wakasa2\Desktop\SPIN2008\GFMC\2pi-3N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08054" y="5374700"/>
            <a:ext cx="1823923" cy="1068019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4405741" y="4987637"/>
            <a:ext cx="1874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2π-exch. 3NF</a:t>
            </a:r>
            <a:endParaRPr kumimoji="1" lang="ja-JP" altLang="en-US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33795" name="Picture 3" descr="C:\Users\wakasa2\Desktop\SPIN2008\GFMC\3pi-3NF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95633" y="5388560"/>
            <a:ext cx="2194560" cy="1068019"/>
          </a:xfrm>
          <a:prstGeom prst="rect">
            <a:avLst/>
          </a:prstGeom>
          <a:noFill/>
        </p:spPr>
      </p:pic>
      <p:sp>
        <p:nvSpPr>
          <p:cNvPr id="10" name="テキスト ボックス 9"/>
          <p:cNvSpPr txBox="1"/>
          <p:nvPr/>
        </p:nvSpPr>
        <p:spPr>
          <a:xfrm>
            <a:off x="6927268" y="4973782"/>
            <a:ext cx="1874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3</a:t>
            </a:r>
            <a:r>
              <a:rPr kumimoji="1"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π-exch. 3NF</a:t>
            </a:r>
            <a:endParaRPr kumimoji="1" lang="ja-JP" altLang="en-US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056095" y="806824"/>
            <a:ext cx="3953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S.C.Pieper</a:t>
            </a:r>
            <a:r>
              <a:rPr kumimoji="1" lang="en-US" altLang="ja-JP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 et al., PRC 64,014001(2001).</a:t>
            </a:r>
            <a:endParaRPr kumimoji="1" lang="ja-JP" altLang="en-US" sz="1400" dirty="0">
              <a:solidFill>
                <a:srgbClr val="00B0F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5034579" y="3453205"/>
            <a:ext cx="1549101" cy="11403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Picture 9" descr="C:\Users\wakasa2\Desktop\GFMG.jpg"/>
          <p:cNvPicPr>
            <a:picLocks noChangeAspect="1" noChangeArrowheads="1"/>
          </p:cNvPicPr>
          <p:nvPr/>
        </p:nvPicPr>
        <p:blipFill>
          <a:blip r:embed="rId3" cstate="print"/>
          <a:srcRect l="27123" t="22744" r="64823" b="57815"/>
          <a:stretch>
            <a:fillRect/>
          </a:stretch>
        </p:blipFill>
        <p:spPr bwMode="auto">
          <a:xfrm>
            <a:off x="4819424" y="2904565"/>
            <a:ext cx="935917" cy="1710466"/>
          </a:xfrm>
          <a:prstGeom prst="rect">
            <a:avLst/>
          </a:prstGeom>
          <a:noFill/>
        </p:spPr>
      </p:pic>
      <p:sp>
        <p:nvSpPr>
          <p:cNvPr id="16" name="角丸四角形 15"/>
          <p:cNvSpPr/>
          <p:nvPr/>
        </p:nvSpPr>
        <p:spPr>
          <a:xfrm>
            <a:off x="4873214" y="2840019"/>
            <a:ext cx="946673" cy="1828800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Picture 9" descr="C:\Users\wakasa2\Desktop\GFMG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464" t="66174" r="48108" b="5639"/>
          <a:stretch>
            <a:fillRect/>
          </a:stretch>
        </p:blipFill>
        <p:spPr bwMode="auto">
          <a:xfrm>
            <a:off x="5798371" y="3657600"/>
            <a:ext cx="1570617" cy="1032734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ja-JP" sz="1800" dirty="0" smtClean="0"/>
              <a:t>δ</a:t>
            </a:r>
            <a:r>
              <a:rPr lang="en-US" altLang="ja-JP" sz="1800" baseline="-25000" dirty="0" err="1" smtClean="0"/>
              <a:t>np</a:t>
            </a:r>
            <a:r>
              <a:rPr lang="en-US" altLang="ja-JP" sz="1800" dirty="0" smtClean="0"/>
              <a:t> from SD sum rule</a:t>
            </a:r>
          </a:p>
          <a:p>
            <a:pPr lvl="1"/>
            <a:endParaRPr lang="en-US" altLang="ja-JP" sz="1800" dirty="0" smtClean="0"/>
          </a:p>
          <a:p>
            <a:pPr lvl="1"/>
            <a:endParaRPr lang="en-US" altLang="ja-JP" sz="1800" dirty="0" smtClean="0"/>
          </a:p>
          <a:p>
            <a:pPr lvl="1"/>
            <a:r>
              <a:rPr kumimoji="1" lang="en-US" altLang="ja-JP" sz="1600" dirty="0" smtClean="0">
                <a:solidFill>
                  <a:srgbClr val="FFC000"/>
                </a:solidFill>
              </a:rPr>
              <a:t>Model independent</a:t>
            </a:r>
          </a:p>
          <a:p>
            <a:pPr lvl="1"/>
            <a:r>
              <a:rPr lang="en-US" altLang="ja-JP" sz="1600" dirty="0" smtClean="0"/>
              <a:t>Consistent with predictions</a:t>
            </a:r>
          </a:p>
          <a:p>
            <a:pPr lvl="1"/>
            <a:endParaRPr kumimoji="1" lang="en-US" altLang="ja-JP" sz="1600" dirty="0" smtClean="0"/>
          </a:p>
          <a:p>
            <a:r>
              <a:rPr lang="en-US" altLang="ja-JP" sz="1800" dirty="0" smtClean="0"/>
              <a:t>Neutron-matter EOS</a:t>
            </a:r>
          </a:p>
          <a:p>
            <a:pPr lvl="1"/>
            <a:r>
              <a:rPr lang="en-US" altLang="ja-JP" sz="1800" dirty="0" smtClean="0">
                <a:solidFill>
                  <a:srgbClr val="FFC000"/>
                </a:solidFill>
              </a:rPr>
              <a:t>Constrain to EOS </a:t>
            </a:r>
            <a:r>
              <a:rPr lang="ja-JP" altLang="en-US" sz="1800" dirty="0" smtClean="0">
                <a:solidFill>
                  <a:srgbClr val="FFC000"/>
                </a:solidFill>
              </a:rPr>
              <a:t>→ </a:t>
            </a:r>
            <a:r>
              <a:rPr lang="en-US" altLang="ja-JP" sz="1800" dirty="0" smtClean="0">
                <a:solidFill>
                  <a:srgbClr val="FFC000"/>
                </a:solidFill>
              </a:rPr>
              <a:t>Difficult !!</a:t>
            </a:r>
            <a:endParaRPr kumimoji="1" lang="en-US" altLang="ja-JP" sz="1800" dirty="0" smtClean="0">
              <a:solidFill>
                <a:srgbClr val="FFC000"/>
              </a:solidFill>
            </a:endParaRPr>
          </a:p>
          <a:p>
            <a:endParaRPr kumimoji="1" lang="en-US" altLang="ja-JP" sz="1800" dirty="0" smtClean="0"/>
          </a:p>
          <a:p>
            <a:r>
              <a:rPr lang="en-US" altLang="ja-JP" sz="1800" dirty="0" smtClean="0"/>
              <a:t>Comparison with other model-dependent studies</a:t>
            </a:r>
          </a:p>
          <a:p>
            <a:pPr>
              <a:buNone/>
            </a:pPr>
            <a:endParaRPr kumimoji="1" lang="ja-JP" altLang="en-US" dirty="0"/>
          </a:p>
        </p:txBody>
      </p:sp>
      <p:sp>
        <p:nvSpPr>
          <p:cNvPr id="22" name="正方形/長方形 21"/>
          <p:cNvSpPr/>
          <p:nvPr/>
        </p:nvSpPr>
        <p:spPr>
          <a:xfrm>
            <a:off x="1290918" y="1627094"/>
            <a:ext cx="3496235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6100" y="27654"/>
            <a:ext cx="8445500" cy="914400"/>
          </a:xfrm>
        </p:spPr>
        <p:txBody>
          <a:bodyPr/>
          <a:lstStyle/>
          <a:p>
            <a:r>
              <a:rPr kumimoji="1" lang="en-US" altLang="ja-JP" dirty="0" smtClean="0"/>
              <a:t>Neutron Skin Thickness and EOS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5696175" y="1094591"/>
            <a:ext cx="3216537" cy="3001384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Picture 1026" descr="C:\Documents and Settings\謙太郎\デスクトップ\thicknessvspressure_v2.jpg"/>
          <p:cNvPicPr>
            <a:picLocks noChangeAspect="1" noChangeArrowheads="1"/>
          </p:cNvPicPr>
          <p:nvPr/>
        </p:nvPicPr>
        <p:blipFill>
          <a:blip r:embed="rId2"/>
          <a:srcRect l="6374" r="15176" b="8526"/>
          <a:stretch>
            <a:fillRect/>
          </a:stretch>
        </p:blipFill>
        <p:spPr bwMode="auto">
          <a:xfrm>
            <a:off x="5918810" y="1136087"/>
            <a:ext cx="2948535" cy="2827719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5954709" y="3831828"/>
            <a:ext cx="2914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Pressure at ρ=0.1 fm</a:t>
            </a:r>
            <a:r>
              <a:rPr kumimoji="1" lang="en-US" altLang="ja-JP" sz="1400" baseline="30000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3</a:t>
            </a:r>
            <a:r>
              <a:rPr kumimoji="1" lang="en-US" altLang="ja-JP" sz="1400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 (</a:t>
            </a:r>
            <a:r>
              <a:rPr kumimoji="1" lang="en-US" altLang="ja-JP" sz="1400" dirty="0" err="1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MeV</a:t>
            </a:r>
            <a:r>
              <a:rPr kumimoji="1" lang="en-US" altLang="ja-JP" sz="1400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)</a:t>
            </a:r>
            <a:endParaRPr kumimoji="1" lang="ja-JP" altLang="en-US" sz="1400" dirty="0">
              <a:solidFill>
                <a:schemeClr val="bg1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rot="16200000">
            <a:off x="5361675" y="2314455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l-GR" altLang="ja-JP" sz="1400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δ</a:t>
            </a:r>
            <a:r>
              <a:rPr kumimoji="1" lang="en-US" altLang="ja-JP" sz="1400" baseline="-25000" dirty="0" err="1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np</a:t>
            </a:r>
            <a:r>
              <a:rPr kumimoji="1" lang="en-US" altLang="ja-JP" sz="1400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 (fm)</a:t>
            </a:r>
            <a:endParaRPr kumimoji="1" lang="ja-JP" altLang="en-US" sz="1400" dirty="0">
              <a:solidFill>
                <a:schemeClr val="bg1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8350539" y="1553516"/>
            <a:ext cx="80513" cy="805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8189513" y="1340731"/>
            <a:ext cx="385313" cy="1897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7427513" y="1493131"/>
            <a:ext cx="385313" cy="1897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085498" y="1288036"/>
            <a:ext cx="587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SkI3</a:t>
            </a:r>
            <a:endParaRPr kumimoji="1" lang="ja-JP" altLang="en-US" sz="14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6677014" y="2766964"/>
            <a:ext cx="385313" cy="1897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6955935" y="2994128"/>
            <a:ext cx="80513" cy="8051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7372879" y="2887736"/>
            <a:ext cx="80513" cy="8051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7335497" y="3005628"/>
            <a:ext cx="385313" cy="1897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283677" y="2969561"/>
            <a:ext cx="558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rPr>
              <a:t>SGII</a:t>
            </a:r>
            <a:endParaRPr kumimoji="1" lang="ja-JP" altLang="en-US" sz="1400" dirty="0">
              <a:solidFill>
                <a:srgbClr val="00B05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637822" y="2710643"/>
            <a:ext cx="468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SIII</a:t>
            </a:r>
            <a:endParaRPr kumimoji="1" lang="ja-JP" altLang="en-US" sz="14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 flipV="1">
            <a:off x="6469981" y="1501759"/>
            <a:ext cx="2283125" cy="219110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表 18"/>
          <p:cNvGraphicFramePr>
            <a:graphicFrameLocks noGrp="1"/>
          </p:cNvGraphicFramePr>
          <p:nvPr/>
        </p:nvGraphicFramePr>
        <p:xfrm>
          <a:off x="972670" y="4489825"/>
          <a:ext cx="7781364" cy="1483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21859"/>
                <a:gridCol w="1694330"/>
                <a:gridCol w="376517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Method</a:t>
                      </a:r>
                      <a:endParaRPr kumimoji="1" lang="ja-JP" altLang="en-US" sz="1600" dirty="0"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l-GR" altLang="ja-JP" sz="160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δ</a:t>
                      </a:r>
                      <a:r>
                        <a:rPr kumimoji="1" lang="en-US" altLang="ja-JP" sz="1600" baseline="-25000" dirty="0" err="1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np</a:t>
                      </a:r>
                      <a:r>
                        <a:rPr kumimoji="1" lang="en-US" altLang="ja-JP" sz="160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 (fm)</a:t>
                      </a:r>
                      <a:endParaRPr kumimoji="1" lang="ja-JP" altLang="en-US" sz="1600" dirty="0"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Reference</a:t>
                      </a:r>
                      <a:endParaRPr kumimoji="1" lang="ja-JP" altLang="en-US" sz="1600" dirty="0"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FF000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SD sum rule</a:t>
                      </a:r>
                      <a:endParaRPr kumimoji="1" lang="ja-JP" altLang="en-US" sz="1600" dirty="0">
                        <a:solidFill>
                          <a:srgbClr val="FF0000"/>
                        </a:solidFill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FF000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0.07 ± 0.04</a:t>
                      </a:r>
                      <a:endParaRPr kumimoji="1" lang="ja-JP" altLang="en-US" sz="1600" dirty="0">
                        <a:solidFill>
                          <a:srgbClr val="FF0000"/>
                        </a:solidFill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rgbClr val="FF000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This work, PRC 74,051303R(2006).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Proton</a:t>
                      </a:r>
                      <a:r>
                        <a:rPr kumimoji="1" lang="en-US" altLang="ja-JP" sz="1600" baseline="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 elastic </a:t>
                      </a:r>
                      <a:r>
                        <a:rPr kumimoji="1" lang="en-US" altLang="ja-JP" sz="1600" baseline="0" dirty="0" err="1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scatt</a:t>
                      </a:r>
                      <a:r>
                        <a:rPr kumimoji="1" lang="en-US" altLang="ja-JP" sz="1600" baseline="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.</a:t>
                      </a:r>
                      <a:endParaRPr kumimoji="1" lang="ja-JP" altLang="en-US" sz="1600" dirty="0"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0.09 ± 0.07</a:t>
                      </a:r>
                      <a:endParaRPr kumimoji="1" lang="ja-JP" altLang="en-US" sz="1600" dirty="0"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Ray, PRC 18,1756(1978).</a:t>
                      </a:r>
                      <a:endParaRPr kumimoji="1" lang="ja-JP" altLang="en-US" sz="1400" dirty="0"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 err="1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Antiprotonic</a:t>
                      </a:r>
                      <a:r>
                        <a:rPr kumimoji="1" lang="en-US" altLang="ja-JP" sz="160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 X-ray</a:t>
                      </a:r>
                      <a:endParaRPr kumimoji="1" lang="ja-JP" altLang="en-US" sz="1600" dirty="0"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0.09 ± 0.02</a:t>
                      </a:r>
                      <a:endParaRPr kumimoji="1" lang="ja-JP" altLang="en-US" sz="1600" dirty="0"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Trzcinska</a:t>
                      </a:r>
                      <a:r>
                        <a:rPr kumimoji="1" lang="en-US" altLang="ja-JP" sz="140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,</a:t>
                      </a:r>
                      <a:r>
                        <a:rPr kumimoji="1" lang="en-US" altLang="ja-JP" sz="1400" baseline="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 PRC 67, 054605 (2003).</a:t>
                      </a:r>
                      <a:endParaRPr kumimoji="1" lang="ja-JP" altLang="en-US" sz="1400" dirty="0"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783770" y="6091518"/>
            <a:ext cx="8098973" cy="57822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 err="1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δ</a:t>
            </a:r>
            <a:r>
              <a:rPr lang="en-US" altLang="ja-JP" sz="1600" baseline="-25000" dirty="0" err="1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np</a:t>
            </a:r>
            <a:r>
              <a:rPr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from SD sum rule is consistent with other results (model-dependent)</a:t>
            </a:r>
          </a:p>
          <a:p>
            <a:pPr algn="ctr"/>
            <a:r>
              <a:rPr kumimoji="1" lang="el-GR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δ</a:t>
            </a:r>
            <a:r>
              <a:rPr kumimoji="1" lang="en-US" altLang="ja-JP" sz="1600" baseline="-25000" dirty="0" err="1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np</a:t>
            </a:r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 for </a:t>
            </a:r>
            <a:r>
              <a:rPr kumimoji="1" lang="en-US" altLang="ja-JP" sz="1600" baseline="300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208</a:t>
            </a:r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Pb could constrain to EOS </a:t>
            </a:r>
            <a:r>
              <a:rPr kumimoji="1" lang="ja-JP" altLang="en-US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→ </a:t>
            </a:r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Experimental challenge</a:t>
            </a:r>
            <a:endParaRPr kumimoji="1" lang="ja-JP" altLang="en-US" sz="16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21" name="Picture 10" descr="\begin{align*}&#10;\textcolor[rgb]{1,0,0}{\therefore&#10;\delta_{np}&#10;=&#10;0.07\pm 0.04\,{\rm fm}}&#10;\end{align*}&#10;"/>
          <p:cNvPicPr>
            <a:picLocks noChangeAspect="1" noChangeArrowheads="1"/>
          </p:cNvPicPr>
          <p:nvPr/>
        </p:nvPicPr>
        <p:blipFill>
          <a:blip r:embed="rId3"/>
          <a:srcRect l="6479" t="-17180"/>
          <a:stretch>
            <a:fillRect/>
          </a:stretch>
        </p:blipFill>
        <p:spPr bwMode="auto">
          <a:xfrm>
            <a:off x="1425389" y="1678748"/>
            <a:ext cx="3073215" cy="351586"/>
          </a:xfrm>
          <a:prstGeom prst="rect">
            <a:avLst/>
          </a:prstGeom>
          <a:noFill/>
        </p:spPr>
      </p:pic>
      <p:cxnSp>
        <p:nvCxnSpPr>
          <p:cNvPr id="24" name="直線コネクタ 23"/>
          <p:cNvCxnSpPr/>
          <p:nvPr/>
        </p:nvCxnSpPr>
        <p:spPr>
          <a:xfrm>
            <a:off x="6247237" y="2470974"/>
            <a:ext cx="2512855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10" descr="\begin{align*}&#10;\textcolor[rgb]{1,0,0}{\therefore&#10;\delta_{np}&#10;=&#10;0.07\pm 0.04\,{\rm fm}}&#10;\end{align*}&#10;"/>
          <p:cNvPicPr>
            <a:picLocks noChangeAspect="1" noChangeArrowheads="1"/>
          </p:cNvPicPr>
          <p:nvPr/>
        </p:nvPicPr>
        <p:blipFill>
          <a:blip r:embed="rId3"/>
          <a:srcRect l="6479" t="-29376" r="41599"/>
          <a:stretch>
            <a:fillRect/>
          </a:stretch>
        </p:blipFill>
        <p:spPr bwMode="auto">
          <a:xfrm>
            <a:off x="6610477" y="2191767"/>
            <a:ext cx="1137492" cy="258786"/>
          </a:xfrm>
          <a:prstGeom prst="rect">
            <a:avLst/>
          </a:prstGeom>
          <a:noFill/>
        </p:spPr>
      </p:pic>
      <p:cxnSp>
        <p:nvCxnSpPr>
          <p:cNvPr id="27" name="直線矢印コネクタ 26"/>
          <p:cNvCxnSpPr/>
          <p:nvPr/>
        </p:nvCxnSpPr>
        <p:spPr>
          <a:xfrm rot="5400000">
            <a:off x="5406126" y="2446543"/>
            <a:ext cx="1989344" cy="1588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10" descr="\begin{align*}&#10;\textcolor[rgb]{1,0,0}{\therefore&#10;\delta_{np}&#10;=&#10;0.07\pm 0.04\,{\rm fm}}&#10;\end{align*}&#10;"/>
          <p:cNvPicPr>
            <a:picLocks noChangeAspect="1" noChangeArrowheads="1"/>
          </p:cNvPicPr>
          <p:nvPr/>
        </p:nvPicPr>
        <p:blipFill>
          <a:blip r:embed="rId3"/>
          <a:srcRect l="56198" t="-17180" b="5545"/>
          <a:stretch>
            <a:fillRect/>
          </a:stretch>
        </p:blipFill>
        <p:spPr bwMode="auto">
          <a:xfrm rot="16200000">
            <a:off x="6099367" y="1914058"/>
            <a:ext cx="767674" cy="178638"/>
          </a:xfrm>
          <a:prstGeom prst="rect">
            <a:avLst/>
          </a:prstGeom>
          <a:noFill/>
        </p:spPr>
      </p:pic>
      <p:sp>
        <p:nvSpPr>
          <p:cNvPr id="29" name="テキスト ボックス 28"/>
          <p:cNvSpPr txBox="1"/>
          <p:nvPr/>
        </p:nvSpPr>
        <p:spPr>
          <a:xfrm>
            <a:off x="5402213" y="566061"/>
            <a:ext cx="3828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K.Yako</a:t>
            </a:r>
            <a:r>
              <a:rPr kumimoji="1" lang="en-US" altLang="ja-JP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 et </a:t>
            </a:r>
            <a:r>
              <a:rPr kumimoji="1" lang="en-US" altLang="ja-JP" sz="1400" dirty="0" err="1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al.,PRC</a:t>
            </a:r>
            <a:r>
              <a:rPr kumimoji="1" lang="en-US" altLang="ja-JP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 74,051303(R)(2006).</a:t>
            </a:r>
            <a:endParaRPr kumimoji="1" lang="ja-JP" altLang="en-US" sz="1400" dirty="0">
              <a:solidFill>
                <a:srgbClr val="00B0F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406365" y="801912"/>
            <a:ext cx="3847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H.Sagawa</a:t>
            </a:r>
            <a:r>
              <a:rPr kumimoji="1" lang="en-US" altLang="ja-JP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 et </a:t>
            </a:r>
            <a:r>
              <a:rPr kumimoji="1" lang="en-US" altLang="ja-JP" sz="1400" dirty="0" err="1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al.,PRC</a:t>
            </a:r>
            <a:r>
              <a:rPr kumimoji="1" lang="en-US" altLang="ja-JP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 76,024301(2007).</a:t>
            </a:r>
            <a:endParaRPr kumimoji="1" lang="ja-JP" altLang="en-US" sz="1400" dirty="0">
              <a:solidFill>
                <a:srgbClr val="00B0F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0" dirty="0" smtClean="0"/>
              <a:t>3NF Effects in Scattering States</a:t>
            </a:r>
            <a:endParaRPr kumimoji="1" lang="ja-JP" altLang="en-US" b="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28896" y="1181100"/>
            <a:ext cx="8458200" cy="5676900"/>
          </a:xfrm>
        </p:spPr>
        <p:txBody>
          <a:bodyPr>
            <a:normAutofit/>
          </a:bodyPr>
          <a:lstStyle/>
          <a:p>
            <a:r>
              <a:rPr kumimoji="1" lang="en-US" altLang="ja-JP" sz="1800" dirty="0" smtClean="0"/>
              <a:t>Dynamic properties of 3NF</a:t>
            </a:r>
          </a:p>
          <a:p>
            <a:pPr lvl="2"/>
            <a:r>
              <a:rPr lang="en-US" altLang="ja-JP" sz="1600" dirty="0" smtClean="0"/>
              <a:t>Energy- and momentum dependence</a:t>
            </a:r>
          </a:p>
          <a:p>
            <a:pPr lvl="2"/>
            <a:r>
              <a:rPr kumimoji="1" lang="en-US" altLang="ja-JP" sz="1600" dirty="0" smtClean="0"/>
              <a:t>Spin-dependence</a:t>
            </a:r>
          </a:p>
          <a:p>
            <a:pPr lvl="1"/>
            <a:r>
              <a:rPr lang="en-US" altLang="ja-JP" sz="1600" dirty="0" smtClean="0"/>
              <a:t>Difficult to access by static properties (Ex. etc.)</a:t>
            </a:r>
          </a:p>
          <a:p>
            <a:pPr lvl="1"/>
            <a:r>
              <a:rPr kumimoji="1" lang="en-US" altLang="ja-JP" sz="1600" dirty="0" smtClean="0">
                <a:solidFill>
                  <a:srgbClr val="FFC000"/>
                </a:solidFill>
              </a:rPr>
              <a:t>Can be accessed by reaction data</a:t>
            </a:r>
          </a:p>
          <a:p>
            <a:pPr lvl="1"/>
            <a:endParaRPr lang="en-US" altLang="ja-JP" sz="1800" dirty="0" smtClean="0"/>
          </a:p>
          <a:p>
            <a:r>
              <a:rPr kumimoji="1" lang="en-US" altLang="ja-JP" sz="1800" dirty="0" smtClean="0"/>
              <a:t>3NF effects are expected to be small</a:t>
            </a:r>
          </a:p>
          <a:p>
            <a:pPr lvl="1"/>
            <a:r>
              <a:rPr lang="en-US" altLang="ja-JP" sz="1800" dirty="0" smtClean="0"/>
              <a:t>Much smaller than 2NF</a:t>
            </a:r>
          </a:p>
          <a:p>
            <a:pPr lvl="1"/>
            <a:r>
              <a:rPr lang="en-US" altLang="ja-JP" sz="1800" dirty="0" smtClean="0">
                <a:solidFill>
                  <a:srgbClr val="FFC000"/>
                </a:solidFill>
              </a:rPr>
              <a:t>Easily masked</a:t>
            </a:r>
          </a:p>
          <a:p>
            <a:pPr lvl="1"/>
            <a:endParaRPr kumimoji="1" lang="en-US" altLang="ja-JP" sz="1800" dirty="0" smtClean="0"/>
          </a:p>
          <a:p>
            <a:r>
              <a:rPr lang="en-US" altLang="ja-JP" sz="1800" dirty="0" smtClean="0"/>
              <a:t>3NF effects in N-d elastic scattering</a:t>
            </a:r>
          </a:p>
          <a:p>
            <a:pPr lvl="1"/>
            <a:r>
              <a:rPr kumimoji="1" lang="en-US" altLang="ja-JP" sz="1600" dirty="0" smtClean="0">
                <a:solidFill>
                  <a:srgbClr val="FFFF00"/>
                </a:solidFill>
              </a:rPr>
              <a:t>2NF contributions become minimum at θ</a:t>
            </a:r>
            <a:r>
              <a:rPr kumimoji="1" lang="ja-JP" altLang="en-US" sz="1600" dirty="0" smtClean="0">
                <a:solidFill>
                  <a:srgbClr val="FFFF00"/>
                </a:solidFill>
              </a:rPr>
              <a:t>～</a:t>
            </a:r>
            <a:r>
              <a:rPr kumimoji="1" lang="en-US" altLang="ja-JP" sz="1600" dirty="0" smtClean="0">
                <a:solidFill>
                  <a:srgbClr val="FFFF00"/>
                </a:solidFill>
              </a:rPr>
              <a:t>120°</a:t>
            </a:r>
          </a:p>
          <a:p>
            <a:pPr lvl="1"/>
            <a:r>
              <a:rPr kumimoji="1" lang="en-US" altLang="ja-JP" sz="1600" dirty="0" smtClean="0">
                <a:solidFill>
                  <a:srgbClr val="FFFF00"/>
                </a:solidFill>
              </a:rPr>
              <a:t>2NF contributions become small </a:t>
            </a:r>
            <a:br>
              <a:rPr kumimoji="1" lang="en-US" altLang="ja-JP" sz="1600" dirty="0" smtClean="0">
                <a:solidFill>
                  <a:srgbClr val="FFFF00"/>
                </a:solidFill>
              </a:rPr>
            </a:br>
            <a:r>
              <a:rPr kumimoji="1" lang="en-US" altLang="ja-JP" sz="1600" dirty="0" smtClean="0">
                <a:solidFill>
                  <a:srgbClr val="FFFF00"/>
                </a:solidFill>
              </a:rPr>
              <a:t>with increasing energy</a:t>
            </a:r>
          </a:p>
          <a:p>
            <a:pPr lvl="1"/>
            <a:r>
              <a:rPr lang="en-US" altLang="ja-JP" sz="1800" dirty="0" smtClean="0">
                <a:solidFill>
                  <a:schemeClr val="accent2"/>
                </a:solidFill>
              </a:rPr>
              <a:t>3NF contributions are less sensitive to energy and θ</a:t>
            </a:r>
            <a:endParaRPr kumimoji="1" lang="ja-JP" altLang="en-US" sz="1800" dirty="0">
              <a:solidFill>
                <a:schemeClr val="accent2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6319156" y="825500"/>
            <a:ext cx="2659743" cy="4762501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587828" y="5994400"/>
            <a:ext cx="8314872" cy="50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3NF effects will appear at </a:t>
            </a:r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cross-section minima </a:t>
            </a:r>
            <a:r>
              <a:rPr kumimoji="1"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and </a:t>
            </a:r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intermediate energies</a:t>
            </a:r>
            <a:endParaRPr kumimoji="1" lang="ja-JP" altLang="en-US" sz="16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9" name="直線コネクタ 8"/>
          <p:cNvCxnSpPr/>
          <p:nvPr/>
        </p:nvCxnSpPr>
        <p:spPr>
          <a:xfrm>
            <a:off x="6752771" y="2939133"/>
            <a:ext cx="1944915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/>
          <p:cNvSpPr/>
          <p:nvPr/>
        </p:nvSpPr>
        <p:spPr>
          <a:xfrm>
            <a:off x="6752771" y="1382486"/>
            <a:ext cx="1959429" cy="206828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565571" y="345077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θ</a:t>
            </a:r>
            <a:endParaRPr kumimoji="1" lang="ja-JP" altLang="en-US" dirty="0">
              <a:solidFill>
                <a:schemeClr val="bg1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320314" y="3447148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180°</a:t>
            </a:r>
            <a:endParaRPr kumimoji="1" lang="ja-JP" altLang="en-US" dirty="0">
              <a:solidFill>
                <a:schemeClr val="bg1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567714" y="3434448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0°</a:t>
            </a:r>
            <a:endParaRPr kumimoji="1" lang="ja-JP" altLang="en-US" dirty="0">
              <a:solidFill>
                <a:schemeClr val="bg1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 rot="16200000">
            <a:off x="5970813" y="2278748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d</a:t>
            </a:r>
            <a:r>
              <a:rPr kumimoji="1" lang="el-GR" altLang="ja-JP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σ</a:t>
            </a:r>
            <a:r>
              <a:rPr kumimoji="1" lang="en-US" altLang="ja-JP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/</a:t>
            </a:r>
            <a:r>
              <a:rPr kumimoji="1" lang="en-US" altLang="ja-JP" dirty="0" err="1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dω</a:t>
            </a:r>
            <a:endParaRPr kumimoji="1" lang="ja-JP" altLang="en-US" dirty="0">
              <a:solidFill>
                <a:schemeClr val="bg1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17" name="Picture 8" descr="3Nscattering"/>
          <p:cNvPicPr>
            <a:picLocks noChangeAspect="1" noChangeArrowheads="1"/>
          </p:cNvPicPr>
          <p:nvPr/>
        </p:nvPicPr>
        <p:blipFill>
          <a:blip r:embed="rId2" cstate="print"/>
          <a:srcRect l="74142" b="67255"/>
          <a:stretch>
            <a:fillRect/>
          </a:stretch>
        </p:blipFill>
        <p:spPr bwMode="auto">
          <a:xfrm>
            <a:off x="6896100" y="3675063"/>
            <a:ext cx="17843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6972300" y="5351463"/>
            <a:ext cx="64120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Direct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8001000" y="5338763"/>
            <a:ext cx="6347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Exch.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6819900" y="2976563"/>
            <a:ext cx="5001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3NF</a:t>
            </a:r>
            <a:endParaRPr lang="en-US" altLang="ja-JP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grpSp>
        <p:nvGrpSpPr>
          <p:cNvPr id="29" name="グループ化 28"/>
          <p:cNvGrpSpPr/>
          <p:nvPr/>
        </p:nvGrpSpPr>
        <p:grpSpPr>
          <a:xfrm>
            <a:off x="6400800" y="995363"/>
            <a:ext cx="2298700" cy="1648599"/>
            <a:chOff x="6413500" y="957263"/>
            <a:chExt cx="2298700" cy="1648599"/>
          </a:xfrm>
        </p:grpSpPr>
        <p:sp>
          <p:nvSpPr>
            <p:cNvPr id="6" name="フリーフォーム 5"/>
            <p:cNvSpPr/>
            <p:nvPr/>
          </p:nvSpPr>
          <p:spPr>
            <a:xfrm>
              <a:off x="6763657" y="1785257"/>
              <a:ext cx="1948543" cy="538844"/>
            </a:xfrm>
            <a:custGeom>
              <a:avLst/>
              <a:gdLst>
                <a:gd name="connsiteX0" fmla="*/ 0 w 1948543"/>
                <a:gd name="connsiteY0" fmla="*/ 0 h 538844"/>
                <a:gd name="connsiteX1" fmla="*/ 206829 w 1948543"/>
                <a:gd name="connsiteY1" fmla="*/ 43543 h 538844"/>
                <a:gd name="connsiteX2" fmla="*/ 500743 w 1948543"/>
                <a:gd name="connsiteY2" fmla="*/ 224972 h 538844"/>
                <a:gd name="connsiteX3" fmla="*/ 816429 w 1948543"/>
                <a:gd name="connsiteY3" fmla="*/ 424543 h 538844"/>
                <a:gd name="connsiteX4" fmla="*/ 1182914 w 1948543"/>
                <a:gd name="connsiteY4" fmla="*/ 518886 h 538844"/>
                <a:gd name="connsiteX5" fmla="*/ 1360714 w 1948543"/>
                <a:gd name="connsiteY5" fmla="*/ 529772 h 538844"/>
                <a:gd name="connsiteX6" fmla="*/ 1683657 w 1948543"/>
                <a:gd name="connsiteY6" fmla="*/ 464457 h 538844"/>
                <a:gd name="connsiteX7" fmla="*/ 1948543 w 1948543"/>
                <a:gd name="connsiteY7" fmla="*/ 359229 h 538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48543" h="538844">
                  <a:moveTo>
                    <a:pt x="0" y="0"/>
                  </a:moveTo>
                  <a:cubicBezTo>
                    <a:pt x="61686" y="3024"/>
                    <a:pt x="123372" y="6048"/>
                    <a:pt x="206829" y="43543"/>
                  </a:cubicBezTo>
                  <a:cubicBezTo>
                    <a:pt x="290286" y="81038"/>
                    <a:pt x="500743" y="224972"/>
                    <a:pt x="500743" y="224972"/>
                  </a:cubicBezTo>
                  <a:cubicBezTo>
                    <a:pt x="602343" y="288472"/>
                    <a:pt x="702734" y="375557"/>
                    <a:pt x="816429" y="424543"/>
                  </a:cubicBezTo>
                  <a:cubicBezTo>
                    <a:pt x="930124" y="473529"/>
                    <a:pt x="1092200" y="501348"/>
                    <a:pt x="1182914" y="518886"/>
                  </a:cubicBezTo>
                  <a:cubicBezTo>
                    <a:pt x="1273628" y="536424"/>
                    <a:pt x="1277257" y="538844"/>
                    <a:pt x="1360714" y="529772"/>
                  </a:cubicBezTo>
                  <a:cubicBezTo>
                    <a:pt x="1444171" y="520701"/>
                    <a:pt x="1585686" y="492881"/>
                    <a:pt x="1683657" y="464457"/>
                  </a:cubicBezTo>
                  <a:cubicBezTo>
                    <a:pt x="1781628" y="436033"/>
                    <a:pt x="1865085" y="397631"/>
                    <a:pt x="1948543" y="359229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Text Box 9"/>
            <p:cNvSpPr txBox="1">
              <a:spLocks noChangeArrowheads="1"/>
            </p:cNvSpPr>
            <p:nvPr/>
          </p:nvSpPr>
          <p:spPr bwMode="auto">
            <a:xfrm>
              <a:off x="6794500" y="2074863"/>
              <a:ext cx="64120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600" dirty="0">
                  <a:solidFill>
                    <a:schemeClr val="bg1"/>
                  </a:solidFill>
                  <a:latin typeface="ヒラギノ丸ゴ StdN W6" pitchFamily="34" charset="-128"/>
                  <a:ea typeface="ヒラギノ丸ゴ StdN W6" pitchFamily="34" charset="-128"/>
                </a:rPr>
                <a:t>Direct</a:t>
              </a:r>
            </a:p>
          </p:txBody>
        </p:sp>
        <p:sp>
          <p:nvSpPr>
            <p:cNvPr id="22" name="Text Box 10"/>
            <p:cNvSpPr txBox="1">
              <a:spLocks noChangeArrowheads="1"/>
            </p:cNvSpPr>
            <p:nvPr/>
          </p:nvSpPr>
          <p:spPr bwMode="auto">
            <a:xfrm>
              <a:off x="8064500" y="2328863"/>
              <a:ext cx="63478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dirty="0">
                  <a:solidFill>
                    <a:schemeClr val="bg1"/>
                  </a:solidFill>
                  <a:latin typeface="ヒラギノ丸ゴ StdN W6" pitchFamily="34" charset="-128"/>
                  <a:ea typeface="ヒラギノ丸ゴ StdN W6" pitchFamily="34" charset="-128"/>
                </a:rPr>
                <a:t>Exch.</a:t>
              </a:r>
            </a:p>
          </p:txBody>
        </p:sp>
        <p:sp>
          <p:nvSpPr>
            <p:cNvPr id="23" name="Text Box 9"/>
            <p:cNvSpPr txBox="1">
              <a:spLocks noChangeArrowheads="1"/>
            </p:cNvSpPr>
            <p:nvPr/>
          </p:nvSpPr>
          <p:spPr bwMode="auto">
            <a:xfrm>
              <a:off x="7188200" y="1668463"/>
              <a:ext cx="37189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dirty="0" smtClean="0">
                  <a:solidFill>
                    <a:srgbClr val="0070C0"/>
                  </a:solidFill>
                  <a:latin typeface="ヒラギノ丸ゴ StdN W6" pitchFamily="34" charset="-128"/>
                  <a:ea typeface="ヒラギノ丸ゴ StdN W6" pitchFamily="34" charset="-128"/>
                </a:rPr>
                <a:t>NN</a:t>
              </a:r>
              <a:endParaRPr lang="en-US" altLang="ja-JP" dirty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endParaRP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6413500" y="957263"/>
              <a:ext cx="183864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dirty="0" smtClean="0">
                  <a:solidFill>
                    <a:srgbClr val="002060"/>
                  </a:solidFill>
                  <a:latin typeface="ヒラギノ丸ゴ StdN W6" pitchFamily="34" charset="-128"/>
                  <a:ea typeface="ヒラギノ丸ゴ StdN W6" pitchFamily="34" charset="-128"/>
                </a:rPr>
                <a:t>At low energies</a:t>
              </a:r>
              <a:endParaRPr lang="en-US" altLang="ja-JP" dirty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endParaRPr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6362700" y="842963"/>
            <a:ext cx="2342243" cy="2211084"/>
            <a:chOff x="6375400" y="855663"/>
            <a:chExt cx="2342243" cy="2211084"/>
          </a:xfrm>
        </p:grpSpPr>
        <p:sp>
          <p:nvSpPr>
            <p:cNvPr id="7" name="フリーフォーム 6"/>
            <p:cNvSpPr/>
            <p:nvPr/>
          </p:nvSpPr>
          <p:spPr>
            <a:xfrm>
              <a:off x="6794500" y="1949753"/>
              <a:ext cx="1923143" cy="1116994"/>
            </a:xfrm>
            <a:custGeom>
              <a:avLst/>
              <a:gdLst>
                <a:gd name="connsiteX0" fmla="*/ 0 w 1923143"/>
                <a:gd name="connsiteY0" fmla="*/ 42333 h 1116994"/>
                <a:gd name="connsiteX1" fmla="*/ 68943 w 1923143"/>
                <a:gd name="connsiteY1" fmla="*/ 31447 h 1116994"/>
                <a:gd name="connsiteX2" fmla="*/ 326572 w 1923143"/>
                <a:gd name="connsiteY2" fmla="*/ 231018 h 1116994"/>
                <a:gd name="connsiteX3" fmla="*/ 584200 w 1923143"/>
                <a:gd name="connsiteY3" fmla="*/ 593876 h 1116994"/>
                <a:gd name="connsiteX4" fmla="*/ 783772 w 1923143"/>
                <a:gd name="connsiteY4" fmla="*/ 862390 h 1116994"/>
                <a:gd name="connsiteX5" fmla="*/ 979715 w 1923143"/>
                <a:gd name="connsiteY5" fmla="*/ 1036561 h 1116994"/>
                <a:gd name="connsiteX6" fmla="*/ 1226457 w 1923143"/>
                <a:gd name="connsiteY6" fmla="*/ 1112761 h 1116994"/>
                <a:gd name="connsiteX7" fmla="*/ 1455057 w 1923143"/>
                <a:gd name="connsiteY7" fmla="*/ 1011161 h 1116994"/>
                <a:gd name="connsiteX8" fmla="*/ 1589315 w 1923143"/>
                <a:gd name="connsiteY8" fmla="*/ 720876 h 1116994"/>
                <a:gd name="connsiteX9" fmla="*/ 1712686 w 1923143"/>
                <a:gd name="connsiteY9" fmla="*/ 459618 h 1116994"/>
                <a:gd name="connsiteX10" fmla="*/ 1923143 w 1923143"/>
                <a:gd name="connsiteY10" fmla="*/ 314476 h 1116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3143" h="1116994">
                  <a:moveTo>
                    <a:pt x="0" y="42333"/>
                  </a:moveTo>
                  <a:cubicBezTo>
                    <a:pt x="7257" y="21166"/>
                    <a:pt x="14514" y="0"/>
                    <a:pt x="68943" y="31447"/>
                  </a:cubicBezTo>
                  <a:cubicBezTo>
                    <a:pt x="123372" y="62895"/>
                    <a:pt x="240696" y="137280"/>
                    <a:pt x="326572" y="231018"/>
                  </a:cubicBezTo>
                  <a:cubicBezTo>
                    <a:pt x="412448" y="324756"/>
                    <a:pt x="508000" y="488647"/>
                    <a:pt x="584200" y="593876"/>
                  </a:cubicBezTo>
                  <a:cubicBezTo>
                    <a:pt x="660400" y="699105"/>
                    <a:pt x="717853" y="788609"/>
                    <a:pt x="783772" y="862390"/>
                  </a:cubicBezTo>
                  <a:cubicBezTo>
                    <a:pt x="849691" y="936171"/>
                    <a:pt x="905934" y="994833"/>
                    <a:pt x="979715" y="1036561"/>
                  </a:cubicBezTo>
                  <a:cubicBezTo>
                    <a:pt x="1053496" y="1078289"/>
                    <a:pt x="1147233" y="1116994"/>
                    <a:pt x="1226457" y="1112761"/>
                  </a:cubicBezTo>
                  <a:cubicBezTo>
                    <a:pt x="1305681" y="1108528"/>
                    <a:pt x="1394581" y="1076475"/>
                    <a:pt x="1455057" y="1011161"/>
                  </a:cubicBezTo>
                  <a:cubicBezTo>
                    <a:pt x="1515533" y="945847"/>
                    <a:pt x="1546377" y="812800"/>
                    <a:pt x="1589315" y="720876"/>
                  </a:cubicBezTo>
                  <a:cubicBezTo>
                    <a:pt x="1632253" y="628952"/>
                    <a:pt x="1657048" y="527351"/>
                    <a:pt x="1712686" y="459618"/>
                  </a:cubicBezTo>
                  <a:cubicBezTo>
                    <a:pt x="1768324" y="391885"/>
                    <a:pt x="1845733" y="353180"/>
                    <a:pt x="1923143" y="314476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Text Box 9"/>
            <p:cNvSpPr txBox="1">
              <a:spLocks noChangeArrowheads="1"/>
            </p:cNvSpPr>
            <p:nvPr/>
          </p:nvSpPr>
          <p:spPr bwMode="auto">
            <a:xfrm>
              <a:off x="6807200" y="2252663"/>
              <a:ext cx="37189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dirty="0" smtClean="0">
                  <a:solidFill>
                    <a:srgbClr val="0070C0"/>
                  </a:solidFill>
                  <a:latin typeface="ヒラギノ丸ゴ StdN W6" pitchFamily="34" charset="-128"/>
                  <a:ea typeface="ヒラギノ丸ゴ StdN W6" pitchFamily="34" charset="-128"/>
                </a:rPr>
                <a:t>NN</a:t>
              </a:r>
              <a:endParaRPr lang="en-US" altLang="ja-JP" dirty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endParaRPr>
            </a:p>
          </p:txBody>
        </p:sp>
        <p:sp>
          <p:nvSpPr>
            <p:cNvPr id="27" name="Text Box 9"/>
            <p:cNvSpPr txBox="1">
              <a:spLocks noChangeArrowheads="1"/>
            </p:cNvSpPr>
            <p:nvPr/>
          </p:nvSpPr>
          <p:spPr bwMode="auto">
            <a:xfrm>
              <a:off x="6375400" y="855663"/>
              <a:ext cx="1917192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dirty="0" smtClean="0">
                  <a:solidFill>
                    <a:srgbClr val="002060"/>
                  </a:solidFill>
                  <a:latin typeface="ヒラギノ丸ゴ StdN W6" pitchFamily="34" charset="-128"/>
                  <a:ea typeface="ヒラギノ丸ゴ StdN W6" pitchFamily="34" charset="-128"/>
                </a:rPr>
                <a:t>At intermediate </a:t>
              </a:r>
              <a:br>
                <a:rPr lang="en-US" altLang="ja-JP" dirty="0" smtClean="0">
                  <a:solidFill>
                    <a:srgbClr val="002060"/>
                  </a:solidFill>
                  <a:latin typeface="ヒラギノ丸ゴ StdN W6" pitchFamily="34" charset="-128"/>
                  <a:ea typeface="ヒラギノ丸ゴ StdN W6" pitchFamily="34" charset="-128"/>
                </a:rPr>
              </a:br>
              <a:r>
                <a:rPr lang="en-US" altLang="ja-JP" dirty="0" smtClean="0">
                  <a:solidFill>
                    <a:srgbClr val="002060"/>
                  </a:solidFill>
                  <a:latin typeface="ヒラギノ丸ゴ StdN W6" pitchFamily="34" charset="-128"/>
                  <a:ea typeface="ヒラギノ丸ゴ StdN W6" pitchFamily="34" charset="-128"/>
                </a:rPr>
                <a:t>     energies</a:t>
              </a:r>
              <a:endParaRPr lang="en-US" altLang="ja-JP" dirty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endParaRPr>
            </a:p>
          </p:txBody>
        </p:sp>
        <p:sp>
          <p:nvSpPr>
            <p:cNvPr id="28" name="四角形吹き出し 27"/>
            <p:cNvSpPr/>
            <p:nvPr/>
          </p:nvSpPr>
          <p:spPr>
            <a:xfrm>
              <a:off x="7226300" y="1447800"/>
              <a:ext cx="1435100" cy="749300"/>
            </a:xfrm>
            <a:prstGeom prst="wedgeRectCallout">
              <a:avLst>
                <a:gd name="adj1" fmla="val 1291"/>
                <a:gd name="adj2" fmla="val 145551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dirty="0" smtClean="0">
                  <a:latin typeface="ヒラギノ丸ゴ StdN W6" pitchFamily="34" charset="-128"/>
                  <a:ea typeface="ヒラギノ丸ゴ StdN W6" pitchFamily="34" charset="-128"/>
                </a:rPr>
                <a:t>3NF effects</a:t>
              </a:r>
            </a:p>
            <a:p>
              <a:pPr algn="ctr"/>
              <a:r>
                <a:rPr lang="en-US" altLang="ja-JP" sz="1600" dirty="0" smtClean="0">
                  <a:latin typeface="ヒラギノ丸ゴ StdN W6" pitchFamily="34" charset="-128"/>
                  <a:ea typeface="ヒラギノ丸ゴ StdN W6" pitchFamily="34" charset="-128"/>
                </a:rPr>
                <a:t>will appear</a:t>
              </a:r>
              <a:endParaRPr kumimoji="1" lang="ja-JP" altLang="en-US" sz="1600" dirty="0">
                <a:latin typeface="ヒラギノ丸ゴ StdN W6" pitchFamily="34" charset="-128"/>
                <a:ea typeface="ヒラギノ丸ゴ StdN W6" pitchFamily="34" charset="-128"/>
              </a:endParaRPr>
            </a:p>
          </p:txBody>
        </p:sp>
      </p:grpSp>
      <p:sp>
        <p:nvSpPr>
          <p:cNvPr id="31" name="テキスト ボックス 30"/>
          <p:cNvSpPr txBox="1"/>
          <p:nvPr/>
        </p:nvSpPr>
        <p:spPr>
          <a:xfrm>
            <a:off x="5577710" y="6539465"/>
            <a:ext cx="3602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H.Witala</a:t>
            </a:r>
            <a:r>
              <a:rPr lang="en-US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 et al., PRL </a:t>
            </a:r>
            <a:r>
              <a:rPr lang="en-US" sz="1400" b="1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81</a:t>
            </a:r>
            <a:r>
              <a:rPr lang="en-US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, 1183 (1998).</a:t>
            </a:r>
            <a:endParaRPr kumimoji="1" lang="ja-JP" altLang="en-US" sz="1400" dirty="0">
              <a:solidFill>
                <a:srgbClr val="00B0F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431800" y="1028700"/>
            <a:ext cx="8712200" cy="5829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584200" y="1168400"/>
            <a:ext cx="4724400" cy="187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83685" name="Picture 5" descr="dcs135n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9975" y="3162300"/>
            <a:ext cx="3778250" cy="349726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83696" name="Picture 16" descr="ayp135n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6238" y="1201738"/>
            <a:ext cx="2778125" cy="2749550"/>
          </a:xfrm>
          <a:prstGeom prst="rect">
            <a:avLst/>
          </a:prstGeom>
          <a:noFill/>
        </p:spPr>
      </p:pic>
      <p:sp>
        <p:nvSpPr>
          <p:cNvPr id="583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4500" y="152400"/>
            <a:ext cx="8445500" cy="914400"/>
          </a:xfrm>
        </p:spPr>
        <p:txBody>
          <a:bodyPr/>
          <a:lstStyle/>
          <a:p>
            <a:pPr algn="l"/>
            <a:r>
              <a:rPr lang="en-US" altLang="ja-JP" sz="2400" b="0" dirty="0" smtClean="0">
                <a:effectLst/>
              </a:rPr>
              <a:t>3NF Effects in p-d Scattering at 135 </a:t>
            </a:r>
            <a:r>
              <a:rPr lang="en-US" altLang="ja-JP" sz="2400" b="0" dirty="0" err="1" smtClean="0">
                <a:effectLst/>
              </a:rPr>
              <a:t>MeV</a:t>
            </a:r>
            <a:r>
              <a:rPr lang="en-US" altLang="ja-JP" sz="2400" b="0" dirty="0" smtClean="0">
                <a:effectLst/>
              </a:rPr>
              <a:t>/A</a:t>
            </a:r>
            <a:endParaRPr lang="en-US" altLang="ja-JP" sz="2400" b="0" dirty="0">
              <a:effectLst/>
            </a:endParaRPr>
          </a:p>
        </p:txBody>
      </p:sp>
      <p:pic>
        <p:nvPicPr>
          <p:cNvPr id="583684" name="Picture 4" descr="dcs1353nf_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3150" y="3162300"/>
            <a:ext cx="3778250" cy="3497263"/>
          </a:xfrm>
          <a:prstGeom prst="rect">
            <a:avLst/>
          </a:prstGeom>
          <a:noFill/>
        </p:spPr>
      </p:pic>
      <p:pic>
        <p:nvPicPr>
          <p:cNvPr id="583689" name="Picture 9" descr="kxxyy_135n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7038" y="4043362"/>
            <a:ext cx="2755900" cy="2725738"/>
          </a:xfrm>
          <a:prstGeom prst="rect">
            <a:avLst/>
          </a:prstGeom>
          <a:noFill/>
        </p:spPr>
      </p:pic>
      <p:pic>
        <p:nvPicPr>
          <p:cNvPr id="583690" name="Picture 10" descr="kxxyy_1353nf_al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7038" y="4043362"/>
            <a:ext cx="2755900" cy="2725738"/>
          </a:xfrm>
          <a:prstGeom prst="rect">
            <a:avLst/>
          </a:prstGeom>
          <a:noFill/>
        </p:spPr>
      </p:pic>
      <p:pic>
        <p:nvPicPr>
          <p:cNvPr id="583691" name="Picture 11" descr="ayp1353nf_al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1638" y="1214438"/>
            <a:ext cx="2752725" cy="272256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83692" name="Picture 12" descr="CALC2"/>
          <p:cNvPicPr>
            <a:picLocks noChangeAspect="1" noChangeArrowheads="1"/>
          </p:cNvPicPr>
          <p:nvPr/>
        </p:nvPicPr>
        <p:blipFill>
          <a:blip r:embed="rId8"/>
          <a:srcRect r="62135" b="75000"/>
          <a:stretch>
            <a:fillRect/>
          </a:stretch>
        </p:blipFill>
        <p:spPr bwMode="auto">
          <a:xfrm>
            <a:off x="742950" y="1223963"/>
            <a:ext cx="844550" cy="287337"/>
          </a:xfrm>
          <a:prstGeom prst="rect">
            <a:avLst/>
          </a:prstGeom>
          <a:noFill/>
        </p:spPr>
      </p:pic>
      <p:sp>
        <p:nvSpPr>
          <p:cNvPr id="583693" name="Text Box 13"/>
          <p:cNvSpPr txBox="1">
            <a:spLocks noChangeArrowheads="1"/>
          </p:cNvSpPr>
          <p:nvPr/>
        </p:nvSpPr>
        <p:spPr bwMode="auto">
          <a:xfrm>
            <a:off x="4667250" y="0"/>
            <a:ext cx="4476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b="1">
                <a:solidFill>
                  <a:srgbClr val="000000"/>
                </a:solidFill>
              </a:rPr>
              <a:t>K. S. et al. PRC 65, 034003(2002); PRC 70, 014001(2004)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574800" y="1193800"/>
            <a:ext cx="3756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NN Only </a:t>
            </a:r>
            <a:r>
              <a:rPr kumimoji="1" lang="ja-JP" altLang="en-US" sz="1600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→ </a:t>
            </a:r>
            <a:r>
              <a:rPr kumimoji="1"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Unsuccessful at </a:t>
            </a:r>
          </a:p>
          <a:p>
            <a:r>
              <a:rPr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                  </a:t>
            </a:r>
            <a:r>
              <a:rPr kumimoji="1"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cross section minima</a:t>
            </a:r>
            <a:endParaRPr kumimoji="1" lang="ja-JP" altLang="en-US" sz="16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21" name="Picture 12" descr="CALC2"/>
          <p:cNvPicPr>
            <a:picLocks noChangeAspect="1" noChangeArrowheads="1"/>
          </p:cNvPicPr>
          <p:nvPr/>
        </p:nvPicPr>
        <p:blipFill>
          <a:blip r:embed="rId8"/>
          <a:srcRect t="26105" r="62135"/>
          <a:stretch>
            <a:fillRect/>
          </a:stretch>
        </p:blipFill>
        <p:spPr bwMode="auto">
          <a:xfrm>
            <a:off x="742950" y="1955800"/>
            <a:ext cx="844550" cy="849313"/>
          </a:xfrm>
          <a:prstGeom prst="rect">
            <a:avLst/>
          </a:prstGeom>
          <a:noFill/>
        </p:spPr>
      </p:pic>
      <p:sp>
        <p:nvSpPr>
          <p:cNvPr id="22" name="テキスト ボックス 21"/>
          <p:cNvSpPr txBox="1"/>
          <p:nvPr/>
        </p:nvSpPr>
        <p:spPr>
          <a:xfrm>
            <a:off x="1562100" y="1917700"/>
            <a:ext cx="1874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with TM99 </a:t>
            </a:r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3NF</a:t>
            </a:r>
            <a:endParaRPr kumimoji="1" lang="ja-JP" altLang="en-US" sz="16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574800" y="2235200"/>
            <a:ext cx="1592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with UIX </a:t>
            </a:r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3NF</a:t>
            </a:r>
            <a:endParaRPr kumimoji="1" lang="ja-JP" altLang="en-US" sz="16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600200" y="2540000"/>
            <a:ext cx="1645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with </a:t>
            </a:r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Δ-isobar</a:t>
            </a:r>
            <a:endParaRPr kumimoji="1" lang="ja-JP" altLang="en-US" sz="16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5" name="右中かっこ 24"/>
          <p:cNvSpPr/>
          <p:nvPr/>
        </p:nvSpPr>
        <p:spPr>
          <a:xfrm>
            <a:off x="3314700" y="1943100"/>
            <a:ext cx="228600" cy="93980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632200" y="2197100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Successful</a:t>
            </a:r>
            <a:endParaRPr kumimoji="1" lang="ja-JP" altLang="en-US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213116" y="711200"/>
            <a:ext cx="3986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K.Sekiguchi</a:t>
            </a:r>
            <a:r>
              <a:rPr kumimoji="1" lang="en-US" altLang="ja-JP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 et </a:t>
            </a:r>
            <a:r>
              <a:rPr kumimoji="1" lang="en-US" altLang="ja-JP" sz="1400" dirty="0" err="1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al.,PRC</a:t>
            </a:r>
            <a:r>
              <a:rPr kumimoji="1" lang="en-US" altLang="ja-JP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 65,034003(2002).</a:t>
            </a:r>
            <a:endParaRPr kumimoji="1" lang="ja-JP" altLang="en-US" sz="1400" dirty="0">
              <a:solidFill>
                <a:srgbClr val="00B0F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83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583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83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6443003" y="4037428"/>
            <a:ext cx="2588455" cy="2588455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5824025" y="807720"/>
            <a:ext cx="3165230" cy="3131229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800" b="0" dirty="0" smtClean="0"/>
              <a:t>Defects in Spin Dep</a:t>
            </a:r>
            <a:r>
              <a:rPr kumimoji="1" lang="en-US" altLang="ja-JP" sz="2800" dirty="0" smtClean="0"/>
              <a:t>endent Part of 3NF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33400" y="998220"/>
            <a:ext cx="8458200" cy="5676900"/>
          </a:xfrm>
        </p:spPr>
        <p:txBody>
          <a:bodyPr>
            <a:noAutofit/>
          </a:bodyPr>
          <a:lstStyle/>
          <a:p>
            <a:r>
              <a:rPr kumimoji="1" lang="en-US" altLang="ja-JP" sz="1800" dirty="0" smtClean="0"/>
              <a:t>Tensor analyzing power T</a:t>
            </a:r>
            <a:r>
              <a:rPr kumimoji="1" lang="en-US" altLang="ja-JP" sz="1800" baseline="-25000" dirty="0" smtClean="0"/>
              <a:t>22</a:t>
            </a:r>
          </a:p>
          <a:p>
            <a:endParaRPr lang="en-US" altLang="ja-JP" sz="1800" baseline="-25000" dirty="0" smtClean="0"/>
          </a:p>
          <a:p>
            <a:endParaRPr kumimoji="1" lang="en-US" altLang="ja-JP" sz="1800" baseline="-25000" dirty="0" smtClean="0"/>
          </a:p>
          <a:p>
            <a:endParaRPr lang="en-US" altLang="ja-JP" sz="1800" baseline="-25000" dirty="0" smtClean="0"/>
          </a:p>
          <a:p>
            <a:endParaRPr kumimoji="1" lang="en-US" altLang="ja-JP" sz="1800" baseline="-25000" dirty="0" smtClean="0"/>
          </a:p>
          <a:p>
            <a:endParaRPr lang="en-US" altLang="ja-JP" sz="1800" baseline="-25000" dirty="0" smtClean="0"/>
          </a:p>
          <a:p>
            <a:endParaRPr kumimoji="1" lang="en-US" altLang="ja-JP" sz="1800" baseline="-25000" dirty="0" smtClean="0"/>
          </a:p>
          <a:p>
            <a:endParaRPr lang="en-US" altLang="ja-JP" sz="1800" baseline="-25000" dirty="0" smtClean="0"/>
          </a:p>
          <a:p>
            <a:pPr>
              <a:buNone/>
            </a:pPr>
            <a:endParaRPr lang="en-US" altLang="ja-JP" sz="1800" baseline="-25000" dirty="0" smtClean="0"/>
          </a:p>
          <a:p>
            <a:endParaRPr kumimoji="1" lang="en-US" altLang="ja-JP" sz="1800" baseline="-25000" dirty="0" smtClean="0"/>
          </a:p>
          <a:p>
            <a:r>
              <a:rPr lang="en-US" altLang="ja-JP" sz="1800" dirty="0" smtClean="0"/>
              <a:t>Possibility for better description</a:t>
            </a:r>
          </a:p>
          <a:p>
            <a:pPr lvl="1"/>
            <a:r>
              <a:rPr kumimoji="1" lang="en-US" altLang="ja-JP" sz="1800" dirty="0" smtClean="0">
                <a:solidFill>
                  <a:srgbClr val="FFC000"/>
                </a:solidFill>
              </a:rPr>
              <a:t>New 3NF</a:t>
            </a:r>
          </a:p>
          <a:p>
            <a:pPr lvl="2"/>
            <a:r>
              <a:rPr lang="en-US" altLang="ja-JP" sz="1800" dirty="0" smtClean="0"/>
              <a:t>π-ρ</a:t>
            </a:r>
            <a:r>
              <a:rPr lang="ja-JP" altLang="en-US" sz="1800" dirty="0" smtClean="0"/>
              <a:t> </a:t>
            </a:r>
            <a:r>
              <a:rPr lang="en-US" altLang="ja-JP" sz="1800" dirty="0" smtClean="0"/>
              <a:t>and ρ-ρ</a:t>
            </a:r>
            <a:r>
              <a:rPr lang="ja-JP" altLang="en-US" sz="1800" dirty="0" smtClean="0"/>
              <a:t> </a:t>
            </a:r>
            <a:r>
              <a:rPr lang="en-US" altLang="ja-JP" sz="1800" dirty="0" smtClean="0"/>
              <a:t>exchange 3NF</a:t>
            </a:r>
          </a:p>
          <a:p>
            <a:pPr lvl="2"/>
            <a:r>
              <a:rPr kumimoji="1" lang="en-US" altLang="ja-JP" sz="1800" dirty="0" smtClean="0"/>
              <a:t>Many Δ contributions with π-ring</a:t>
            </a:r>
          </a:p>
          <a:p>
            <a:pPr lvl="1"/>
            <a:r>
              <a:rPr lang="en-US" altLang="ja-JP" sz="1800" dirty="0" smtClean="0">
                <a:solidFill>
                  <a:srgbClr val="FFC000"/>
                </a:solidFill>
              </a:rPr>
              <a:t>Relativistic effects</a:t>
            </a:r>
          </a:p>
          <a:p>
            <a:pPr lvl="2"/>
            <a:r>
              <a:rPr kumimoji="1" lang="en-US" altLang="ja-JP" sz="1800" dirty="0" smtClean="0">
                <a:solidFill>
                  <a:srgbClr val="FFFF00"/>
                </a:solidFill>
              </a:rPr>
              <a:t>Limited at very backward angles</a:t>
            </a:r>
          </a:p>
          <a:p>
            <a:pPr lvl="3"/>
            <a:r>
              <a:rPr lang="en-US" altLang="ja-JP" sz="1400" dirty="0" err="1" smtClean="0"/>
              <a:t>H.Witala</a:t>
            </a:r>
            <a:r>
              <a:rPr lang="en-US" altLang="ja-JP" sz="1400" dirty="0" smtClean="0"/>
              <a:t> et al., PRC 71, 054001(2005).</a:t>
            </a:r>
            <a:endParaRPr kumimoji="1" lang="en-US" altLang="ja-JP" sz="1400" dirty="0" smtClean="0"/>
          </a:p>
          <a:p>
            <a:pPr lvl="1"/>
            <a:r>
              <a:rPr lang="en-US" altLang="ja-JP" sz="1800" dirty="0" smtClean="0">
                <a:solidFill>
                  <a:srgbClr val="FFC000"/>
                </a:solidFill>
              </a:rPr>
              <a:t>Systematic description of 3NF</a:t>
            </a:r>
          </a:p>
          <a:p>
            <a:pPr lvl="2"/>
            <a:r>
              <a:rPr kumimoji="1" lang="en-US" altLang="ja-JP" sz="1800" dirty="0" err="1" smtClean="0"/>
              <a:t>Chiral</a:t>
            </a:r>
            <a:r>
              <a:rPr kumimoji="1" lang="en-US" altLang="ja-JP" sz="1800" dirty="0" smtClean="0"/>
              <a:t> Effective Field Theory (</a:t>
            </a:r>
            <a:r>
              <a:rPr kumimoji="1" lang="en-US" altLang="ja-JP" sz="1800" dirty="0" err="1" smtClean="0"/>
              <a:t>χEFT</a:t>
            </a:r>
            <a:r>
              <a:rPr kumimoji="1" lang="en-US" altLang="ja-JP" sz="1800" dirty="0" smtClean="0"/>
              <a:t>)</a:t>
            </a:r>
          </a:p>
        </p:txBody>
      </p:sp>
      <p:pic>
        <p:nvPicPr>
          <p:cNvPr id="4" name="Picture 7" descr="t22_1353nf_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2340" y="872729"/>
            <a:ext cx="2757488" cy="2751138"/>
          </a:xfrm>
          <a:prstGeom prst="rect">
            <a:avLst/>
          </a:prstGeom>
          <a:noFill/>
        </p:spPr>
      </p:pic>
      <p:sp>
        <p:nvSpPr>
          <p:cNvPr id="6" name="正方形/長方形 5"/>
          <p:cNvSpPr/>
          <p:nvPr/>
        </p:nvSpPr>
        <p:spPr>
          <a:xfrm>
            <a:off x="907764" y="1440383"/>
            <a:ext cx="4807236" cy="22922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Picture 12" descr="CALC2"/>
          <p:cNvPicPr>
            <a:picLocks noChangeAspect="1" noChangeArrowheads="1"/>
          </p:cNvPicPr>
          <p:nvPr/>
        </p:nvPicPr>
        <p:blipFill>
          <a:blip r:embed="rId3"/>
          <a:srcRect r="62135" b="75000"/>
          <a:stretch>
            <a:fillRect/>
          </a:stretch>
        </p:blipFill>
        <p:spPr bwMode="auto">
          <a:xfrm>
            <a:off x="1066514" y="1594423"/>
            <a:ext cx="844550" cy="287337"/>
          </a:xfrm>
          <a:prstGeom prst="rect">
            <a:avLst/>
          </a:prstGeom>
          <a:noFill/>
        </p:spPr>
      </p:pic>
      <p:sp>
        <p:nvSpPr>
          <p:cNvPr id="8" name="テキスト ボックス 7"/>
          <p:cNvSpPr txBox="1"/>
          <p:nvPr/>
        </p:nvSpPr>
        <p:spPr>
          <a:xfrm>
            <a:off x="1898364" y="1564260"/>
            <a:ext cx="3906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NN Only </a:t>
            </a:r>
            <a:r>
              <a:rPr kumimoji="1" lang="ja-JP" altLang="en-US" sz="1600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→ </a:t>
            </a:r>
            <a:r>
              <a:rPr kumimoji="1"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Unsuccessful at </a:t>
            </a:r>
            <a:r>
              <a:rPr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wide θ</a:t>
            </a:r>
            <a:endParaRPr kumimoji="1" lang="en-US" altLang="ja-JP" sz="1600" dirty="0" smtClean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9" name="Picture 12" descr="CALC2"/>
          <p:cNvPicPr>
            <a:picLocks noChangeAspect="1" noChangeArrowheads="1"/>
          </p:cNvPicPr>
          <p:nvPr/>
        </p:nvPicPr>
        <p:blipFill>
          <a:blip r:embed="rId3"/>
          <a:srcRect t="26105" r="62135"/>
          <a:stretch>
            <a:fillRect/>
          </a:stretch>
        </p:blipFill>
        <p:spPr bwMode="auto">
          <a:xfrm>
            <a:off x="1066514" y="2101172"/>
            <a:ext cx="844550" cy="849313"/>
          </a:xfrm>
          <a:prstGeom prst="rect">
            <a:avLst/>
          </a:prstGeom>
          <a:noFill/>
        </p:spPr>
      </p:pic>
      <p:sp>
        <p:nvSpPr>
          <p:cNvPr id="10" name="テキスト ボックス 9"/>
          <p:cNvSpPr txBox="1"/>
          <p:nvPr/>
        </p:nvSpPr>
        <p:spPr>
          <a:xfrm>
            <a:off x="1885664" y="2063072"/>
            <a:ext cx="1874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with TM99 </a:t>
            </a:r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3NF</a:t>
            </a:r>
            <a:endParaRPr kumimoji="1" lang="ja-JP" altLang="en-US" sz="16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898364" y="2380572"/>
            <a:ext cx="1592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with UIX </a:t>
            </a:r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3NF</a:t>
            </a:r>
            <a:endParaRPr kumimoji="1" lang="ja-JP" altLang="en-US" sz="16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923764" y="2685372"/>
            <a:ext cx="1645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with </a:t>
            </a:r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Δ-isobar</a:t>
            </a:r>
            <a:endParaRPr kumimoji="1" lang="ja-JP" altLang="en-US" sz="16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3" name="右中かっこ 12"/>
          <p:cNvSpPr/>
          <p:nvPr/>
        </p:nvSpPr>
        <p:spPr>
          <a:xfrm>
            <a:off x="3638264" y="2088472"/>
            <a:ext cx="228600" cy="93980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955764" y="2342472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NOT improve</a:t>
            </a:r>
            <a:endParaRPr kumimoji="1" lang="ja-JP" altLang="en-US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42543" y="3268392"/>
            <a:ext cx="4701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rPr>
              <a:t>→</a:t>
            </a:r>
            <a:r>
              <a:rPr lang="en-US" altLang="ja-JP" dirty="0" smtClean="0">
                <a:solidFill>
                  <a:schemeClr val="accent2"/>
                </a:solidFill>
                <a:latin typeface="ヒラギノ丸ゴ StdN W6" pitchFamily="34" charset="-128"/>
                <a:ea typeface="ヒラギノ丸ゴ StdN W6" pitchFamily="34" charset="-128"/>
              </a:rPr>
              <a:t>Suggest defects in spin dependence</a:t>
            </a:r>
            <a:endParaRPr kumimoji="1" lang="ja-JP" altLang="en-US" dirty="0">
              <a:solidFill>
                <a:schemeClr val="accent2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16" name="Picture 4" descr="miss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5242" y="4063420"/>
            <a:ext cx="2514634" cy="2534146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cxnSp>
        <p:nvCxnSpPr>
          <p:cNvPr id="19" name="直線コネクタ 18"/>
          <p:cNvCxnSpPr/>
          <p:nvPr/>
        </p:nvCxnSpPr>
        <p:spPr>
          <a:xfrm>
            <a:off x="6664751" y="4708688"/>
            <a:ext cx="419492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7057534" y="6048865"/>
            <a:ext cx="419492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6638041" y="6374090"/>
            <a:ext cx="419492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7962508" y="6374090"/>
            <a:ext cx="419492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8400854" y="6058292"/>
            <a:ext cx="419492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V="1">
            <a:off x="6647469" y="5707930"/>
            <a:ext cx="832700" cy="15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7964079" y="5737781"/>
            <a:ext cx="832700" cy="15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7125094" y="4446976"/>
            <a:ext cx="419492" cy="158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>
            <a:off x="8319156" y="4458878"/>
            <a:ext cx="419492" cy="158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5881683" y="3652520"/>
            <a:ext cx="31838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err="1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K.Sekiguchi</a:t>
            </a:r>
            <a:r>
              <a:rPr kumimoji="1" lang="en-US" altLang="ja-JP" sz="11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 et </a:t>
            </a:r>
            <a:r>
              <a:rPr kumimoji="1" lang="en-US" altLang="ja-JP" sz="1100" dirty="0" err="1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al.,PRC</a:t>
            </a:r>
            <a:r>
              <a:rPr kumimoji="1" lang="en-US" altLang="ja-JP" sz="11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 65,034003(2002).</a:t>
            </a:r>
            <a:endParaRPr kumimoji="1" lang="ja-JP" altLang="en-US" sz="11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>
            <a:off x="7854336" y="4717958"/>
            <a:ext cx="419492" cy="158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800" b="0" dirty="0" smtClean="0"/>
              <a:t>Progress in Theoretical Treatment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sz="2400" b="0" i="1" dirty="0" err="1" smtClean="0"/>
              <a:t>ー</a:t>
            </a:r>
            <a:r>
              <a:rPr lang="en-US" altLang="ja-JP" sz="2400" b="0" i="1" dirty="0" err="1" smtClean="0"/>
              <a:t>Chiral</a:t>
            </a:r>
            <a:r>
              <a:rPr lang="en-US" altLang="ja-JP" sz="2400" b="0" i="1" dirty="0" smtClean="0"/>
              <a:t> effective field theory</a:t>
            </a:r>
            <a:r>
              <a:rPr lang="ja-JP" altLang="en-US" sz="2400" b="0" i="1" dirty="0" err="1" smtClean="0"/>
              <a:t>ー</a:t>
            </a:r>
            <a:endParaRPr kumimoji="1" lang="ja-JP" altLang="en-US" sz="2400" b="0" i="1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33400" y="1257300"/>
            <a:ext cx="8458200" cy="5676900"/>
          </a:xfrm>
        </p:spPr>
        <p:txBody>
          <a:bodyPr>
            <a:normAutofit/>
          </a:bodyPr>
          <a:lstStyle/>
          <a:p>
            <a:r>
              <a:rPr kumimoji="1" lang="en-US" altLang="ja-JP" sz="1800" dirty="0" err="1" smtClean="0"/>
              <a:t>Chiral</a:t>
            </a:r>
            <a:r>
              <a:rPr kumimoji="1" lang="en-US" altLang="ja-JP" sz="1800" dirty="0" smtClean="0"/>
              <a:t> Perturbation Theory</a:t>
            </a:r>
          </a:p>
          <a:p>
            <a:pPr lvl="1"/>
            <a:r>
              <a:rPr lang="en-US" altLang="ja-JP" sz="1800" dirty="0" smtClean="0">
                <a:solidFill>
                  <a:srgbClr val="FFC000"/>
                </a:solidFill>
              </a:rPr>
              <a:t>Systematic description of</a:t>
            </a:r>
            <a:br>
              <a:rPr lang="en-US" altLang="ja-JP" sz="1800" dirty="0" smtClean="0">
                <a:solidFill>
                  <a:srgbClr val="FFC000"/>
                </a:solidFill>
              </a:rPr>
            </a:br>
            <a:r>
              <a:rPr lang="en-US" altLang="ja-JP" sz="1800" dirty="0" smtClean="0">
                <a:solidFill>
                  <a:srgbClr val="FFC000"/>
                </a:solidFill>
              </a:rPr>
              <a:t>strong interactions</a:t>
            </a:r>
            <a:br>
              <a:rPr lang="en-US" altLang="ja-JP" sz="1800" dirty="0" smtClean="0">
                <a:solidFill>
                  <a:srgbClr val="FFC000"/>
                </a:solidFill>
              </a:rPr>
            </a:br>
            <a:r>
              <a:rPr lang="en-US" altLang="ja-JP" sz="1800" dirty="0" smtClean="0">
                <a:solidFill>
                  <a:srgbClr val="FFC000"/>
                </a:solidFill>
              </a:rPr>
              <a:t>at low energies</a:t>
            </a:r>
            <a:endParaRPr kumimoji="1" lang="ja-JP" altLang="en-US" sz="1800" dirty="0">
              <a:solidFill>
                <a:srgbClr val="FFC000"/>
              </a:solidFill>
            </a:endParaRPr>
          </a:p>
        </p:txBody>
      </p:sp>
      <p:pic>
        <p:nvPicPr>
          <p:cNvPr id="4" name="Picture 4" descr="C:\Users\wakasa2\Desktop\Chi-Ex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5192" y="1164273"/>
            <a:ext cx="3486150" cy="5602287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1219200" y="420624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l-GR" altLang="ja-JP" dirty="0" smtClean="0">
                <a:latin typeface="ヒラギノ丸ゴ StdN W6" pitchFamily="34" charset="-128"/>
                <a:ea typeface="ヒラギノ丸ゴ StdN W6" pitchFamily="34" charset="-128"/>
              </a:rPr>
              <a:t>π</a:t>
            </a:r>
            <a:r>
              <a:rPr kumimoji="1" lang="en-US" altLang="ja-JP" dirty="0" smtClean="0">
                <a:latin typeface="ヒラギノ丸ゴ StdN W6" pitchFamily="34" charset="-128"/>
                <a:ea typeface="ヒラギノ丸ゴ StdN W6" pitchFamily="34" charset="-128"/>
              </a:rPr>
              <a:t>+N</a:t>
            </a:r>
            <a:endParaRPr kumimoji="1" lang="ja-JP" altLang="en-US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07920" y="4221480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ヒラギノ丸ゴ StdN W6" pitchFamily="34" charset="-128"/>
                <a:ea typeface="ヒラギノ丸ゴ StdN W6" pitchFamily="34" charset="-128"/>
              </a:rPr>
              <a:t>Δ + Heavy-meson</a:t>
            </a:r>
            <a:endParaRPr kumimoji="1" lang="ja-JP" altLang="en-US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8" name="直線コネクタ 7"/>
          <p:cNvCxnSpPr/>
          <p:nvPr/>
        </p:nvCxnSpPr>
        <p:spPr>
          <a:xfrm rot="5400000" flipH="1" flipV="1">
            <a:off x="503304" y="3377133"/>
            <a:ext cx="14830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rot="5400000" flipH="1" flipV="1">
            <a:off x="1262743" y="3375852"/>
            <a:ext cx="148301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1244813" y="3427079"/>
            <a:ext cx="760720" cy="158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グループ化 15"/>
          <p:cNvGrpSpPr/>
          <p:nvPr/>
        </p:nvGrpSpPr>
        <p:grpSpPr>
          <a:xfrm>
            <a:off x="3202960" y="2643306"/>
            <a:ext cx="623688" cy="1489423"/>
            <a:chOff x="2788023" y="2612570"/>
            <a:chExt cx="623688" cy="1489423"/>
          </a:xfrm>
        </p:grpSpPr>
        <p:cxnSp>
          <p:nvCxnSpPr>
            <p:cNvPr id="13" name="直線コネクタ 12"/>
            <p:cNvCxnSpPr/>
            <p:nvPr/>
          </p:nvCxnSpPr>
          <p:spPr>
            <a:xfrm rot="16200000" flipH="1">
              <a:off x="2362840" y="3046718"/>
              <a:ext cx="1483019" cy="61472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 rot="5400000">
              <a:off x="2353875" y="3053122"/>
              <a:ext cx="1483019" cy="61472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円/楕円 14"/>
            <p:cNvSpPr/>
            <p:nvPr/>
          </p:nvSpPr>
          <p:spPr>
            <a:xfrm>
              <a:off x="2981405" y="3265714"/>
              <a:ext cx="253573" cy="2535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テキスト ボックス 16"/>
          <p:cNvSpPr txBox="1"/>
          <p:nvPr/>
        </p:nvSpPr>
        <p:spPr>
          <a:xfrm>
            <a:off x="982133" y="6152444"/>
            <a:ext cx="3433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u="sng" dirty="0" smtClean="0">
                <a:solidFill>
                  <a:srgbClr val="FFC000"/>
                </a:solidFill>
                <a:latin typeface="ヒラギノ丸ゴ StdN W6" pitchFamily="34" charset="-128"/>
                <a:ea typeface="ヒラギノ丸ゴ StdN W6" pitchFamily="34" charset="-128"/>
              </a:rPr>
              <a:t>→ </a:t>
            </a:r>
            <a:r>
              <a:rPr kumimoji="1" lang="en-US" altLang="ja-JP" u="sng" dirty="0" err="1" smtClean="0">
                <a:solidFill>
                  <a:srgbClr val="FFC000"/>
                </a:solidFill>
                <a:latin typeface="ヒラギノ丸ゴ StdN W6" pitchFamily="34" charset="-128"/>
                <a:ea typeface="ヒラギノ丸ゴ StdN W6" pitchFamily="34" charset="-128"/>
              </a:rPr>
              <a:t>nNF</a:t>
            </a:r>
            <a:r>
              <a:rPr kumimoji="1" lang="en-US" altLang="ja-JP" u="sng" dirty="0" smtClean="0">
                <a:solidFill>
                  <a:srgbClr val="FFC000"/>
                </a:solidFill>
                <a:latin typeface="ヒラギノ丸ゴ StdN W6" pitchFamily="34" charset="-128"/>
                <a:ea typeface="ヒラギノ丸ゴ StdN W6" pitchFamily="34" charset="-128"/>
              </a:rPr>
              <a:t> derived consistently</a:t>
            </a:r>
            <a:endParaRPr kumimoji="1" lang="ja-JP" altLang="en-US" u="sng" dirty="0">
              <a:solidFill>
                <a:srgbClr val="FFC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232450" name="Picture 2" descr="\begin{align*}&#10;\textcolor[rgb]{1,1,0}{\left(\frac{Q}{\Lambda}\right)^{\nu}}&#10;\end{align*}&#10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2198" y="5156728"/>
            <a:ext cx="786765" cy="680085"/>
          </a:xfrm>
          <a:prstGeom prst="rect">
            <a:avLst/>
          </a:prstGeom>
          <a:noFill/>
        </p:spPr>
      </p:pic>
      <p:sp>
        <p:nvSpPr>
          <p:cNvPr id="20" name="テキスト ボックス 19"/>
          <p:cNvSpPr txBox="1"/>
          <p:nvPr/>
        </p:nvSpPr>
        <p:spPr>
          <a:xfrm>
            <a:off x="2144889" y="5305778"/>
            <a:ext cx="13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  <a:latin typeface="ヒラギノ丸ゴ StdN W6" pitchFamily="34" charset="-128"/>
                <a:ea typeface="ヒラギノ丸ゴ StdN W6" pitchFamily="34" charset="-128"/>
              </a:rPr>
              <a:t>expansion</a:t>
            </a:r>
            <a:endParaRPr kumimoji="1" lang="ja-JP" altLang="en-US" dirty="0">
              <a:solidFill>
                <a:srgbClr val="FFFF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724398" y="2365023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l-GR" altLang="ja-JP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ν</a:t>
            </a:r>
            <a:r>
              <a:rPr kumimoji="1" lang="en-US" altLang="ja-JP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=0</a:t>
            </a:r>
            <a:endParaRPr kumimoji="1" lang="ja-JP" altLang="en-US" dirty="0">
              <a:solidFill>
                <a:schemeClr val="bg1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741331" y="3939823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l-GR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ν</a:t>
            </a:r>
            <a:r>
              <a:rPr kumimoji="1" lang="en-US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=2</a:t>
            </a:r>
            <a:endParaRPr kumimoji="1" lang="ja-JP" altLang="en-US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735687" y="5966178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l-GR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ν</a:t>
            </a:r>
            <a:r>
              <a:rPr kumimoji="1"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=3</a:t>
            </a:r>
            <a:endParaRPr kumimoji="1" lang="ja-JP" altLang="en-US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4" name="角丸四角形 23"/>
          <p:cNvSpPr/>
          <p:nvPr/>
        </p:nvSpPr>
        <p:spPr>
          <a:xfrm>
            <a:off x="6852355" y="2810933"/>
            <a:ext cx="1264355" cy="1806223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8184444" y="3239911"/>
            <a:ext cx="9989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FF00"/>
                </a:solidFill>
                <a:latin typeface="ヒラギノ丸ゴ StdN W6" pitchFamily="34" charset="-128"/>
                <a:ea typeface="ヒラギノ丸ゴ StdN W6" pitchFamily="34" charset="-128"/>
              </a:rPr>
              <a:t>=0 </a:t>
            </a:r>
            <a:r>
              <a:rPr lang="en-US" altLang="ja-JP" sz="1600" dirty="0" smtClean="0">
                <a:solidFill>
                  <a:srgbClr val="FFFF00"/>
                </a:solidFill>
                <a:latin typeface="ヒラギノ丸ゴ StdN W6" pitchFamily="34" charset="-128"/>
                <a:ea typeface="ヒラギノ丸ゴ StdN W6" pitchFamily="34" charset="-128"/>
              </a:rPr>
              <a:t>at </a:t>
            </a:r>
          </a:p>
          <a:p>
            <a:r>
              <a:rPr lang="en-US" altLang="ja-JP" sz="1600" dirty="0" smtClean="0">
                <a:solidFill>
                  <a:srgbClr val="FFFF00"/>
                </a:solidFill>
                <a:latin typeface="ヒラギノ丸ゴ StdN W6" pitchFamily="34" charset="-128"/>
                <a:ea typeface="ヒラギノ丸ゴ StdN W6" pitchFamily="34" charset="-128"/>
              </a:rPr>
              <a:t>non-rel.</a:t>
            </a:r>
          </a:p>
          <a:p>
            <a:r>
              <a:rPr lang="en-US" altLang="ja-JP" sz="1600" dirty="0" smtClean="0">
                <a:solidFill>
                  <a:srgbClr val="FFFF00"/>
                </a:solidFill>
                <a:latin typeface="ヒラギノ丸ゴ StdN W6" pitchFamily="34" charset="-128"/>
                <a:ea typeface="ヒラギノ丸ゴ StdN W6" pitchFamily="34" charset="-128"/>
              </a:rPr>
              <a:t>limit</a:t>
            </a:r>
          </a:p>
        </p:txBody>
      </p:sp>
      <p:sp>
        <p:nvSpPr>
          <p:cNvPr id="26" name="角丸四角形 25"/>
          <p:cNvSpPr/>
          <p:nvPr/>
        </p:nvSpPr>
        <p:spPr>
          <a:xfrm>
            <a:off x="6999111" y="4826001"/>
            <a:ext cx="982133" cy="88617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8111142" y="4984045"/>
            <a:ext cx="1083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FF00"/>
                </a:solidFill>
                <a:latin typeface="ヒラギノ丸ゴ StdN W6" pitchFamily="34" charset="-128"/>
                <a:ea typeface="ヒラギノ丸ゴ StdN W6" pitchFamily="34" charset="-128"/>
              </a:rPr>
              <a:t>FM-type</a:t>
            </a:r>
          </a:p>
          <a:p>
            <a:r>
              <a:rPr lang="en-US" altLang="ja-JP" sz="1600" dirty="0" smtClean="0">
                <a:solidFill>
                  <a:srgbClr val="FFFF00"/>
                </a:solidFill>
                <a:latin typeface="ヒラギノ丸ゴ StdN W6" pitchFamily="34" charset="-128"/>
                <a:ea typeface="ヒラギノ丸ゴ StdN W6" pitchFamily="34" charset="-128"/>
              </a:rPr>
              <a:t>3NF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897135" y="833306"/>
            <a:ext cx="3313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E.Epelbaum</a:t>
            </a:r>
            <a:r>
              <a:rPr kumimoji="1" lang="en-US" altLang="ja-JP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, PPNP 57,654(2006).</a:t>
            </a:r>
            <a:endParaRPr kumimoji="1" lang="ja-JP" altLang="en-US" sz="1400" dirty="0">
              <a:solidFill>
                <a:srgbClr val="00B0F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433953" y="1659467"/>
            <a:ext cx="8710047" cy="51985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6100" y="23832"/>
            <a:ext cx="8445500" cy="914400"/>
          </a:xfrm>
        </p:spPr>
        <p:txBody>
          <a:bodyPr/>
          <a:lstStyle/>
          <a:p>
            <a:r>
              <a:rPr kumimoji="1" lang="en-US" altLang="ja-JP" b="0" dirty="0" err="1" smtClean="0"/>
              <a:t>Faddeev</a:t>
            </a:r>
            <a:r>
              <a:rPr kumimoji="1" lang="en-US" altLang="ja-JP" b="0" dirty="0" smtClean="0"/>
              <a:t> Calc. with </a:t>
            </a:r>
            <a:r>
              <a:rPr kumimoji="1" lang="en-US" altLang="ja-JP" b="0" dirty="0" err="1" smtClean="0"/>
              <a:t>χEFT</a:t>
            </a:r>
            <a:r>
              <a:rPr kumimoji="1" lang="en-US" altLang="ja-JP" b="0" dirty="0" smtClean="0"/>
              <a:t> Potential</a:t>
            </a:r>
            <a:endParaRPr kumimoji="1" lang="ja-JP" altLang="en-US" b="0" dirty="0"/>
          </a:p>
        </p:txBody>
      </p:sp>
      <p:sp>
        <p:nvSpPr>
          <p:cNvPr id="4" name="正方形/長方形 3"/>
          <p:cNvSpPr/>
          <p:nvPr/>
        </p:nvSpPr>
        <p:spPr>
          <a:xfrm>
            <a:off x="741921" y="948264"/>
            <a:ext cx="8124284" cy="65475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kumimoji="1" lang="en-US" altLang="ja-JP" sz="1600" dirty="0" err="1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χEFT</a:t>
            </a:r>
            <a:r>
              <a:rPr kumimoji="1"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can be applied up to 100 </a:t>
            </a:r>
            <a:r>
              <a:rPr kumimoji="1" lang="en-US" altLang="ja-JP" sz="1600" dirty="0" err="1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MeV</a:t>
            </a:r>
            <a:r>
              <a:rPr kumimoji="1" lang="en-US" altLang="ja-JP" sz="1600" dirty="0" smtClean="0">
                <a:solidFill>
                  <a:schemeClr val="bg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/A</a:t>
            </a:r>
          </a:p>
          <a:p>
            <a:pPr>
              <a:buFont typeface="Wingdings" pitchFamily="2" charset="2"/>
              <a:buChar char="ü"/>
            </a:pPr>
            <a:r>
              <a:rPr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Reasonable reproduction of data within theoretical uncertainty (Λ choice)</a:t>
            </a:r>
            <a:endParaRPr kumimoji="1" lang="ja-JP" altLang="en-US" sz="16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5" name="Picture 2" descr="dcs70_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423" y="1735668"/>
            <a:ext cx="2695575" cy="249713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Picture 3" descr="it11_70chir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3736" y="1735668"/>
            <a:ext cx="2505075" cy="250031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Picture 4" descr="t20_70chir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2761" y="4305831"/>
            <a:ext cx="2505075" cy="247808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Picture 5" descr="t21_70chir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3736" y="4264556"/>
            <a:ext cx="2505075" cy="250031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9" name="Picture 6" descr="t22_70chir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4548" y="4264556"/>
            <a:ext cx="2505075" cy="250031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189785" y="2769131"/>
            <a:ext cx="28236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dirty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Calc. with </a:t>
            </a:r>
            <a:r>
              <a:rPr lang="en-US" altLang="ja-JP" sz="1800" dirty="0" err="1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χEFT</a:t>
            </a:r>
            <a:r>
              <a:rPr lang="en-US" altLang="ja-JP" sz="18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  </a:t>
            </a:r>
            <a:r>
              <a:rPr lang="en-US" altLang="ja-JP" sz="1800" dirty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Pot. (NNLO</a:t>
            </a:r>
            <a:r>
              <a:rPr lang="en-US" altLang="ja-JP" sz="18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)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636986" y="3350156"/>
            <a:ext cx="24114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b="1" dirty="0">
                <a:solidFill>
                  <a:srgbClr val="002060"/>
                </a:solidFill>
              </a:rPr>
              <a:t>by E. </a:t>
            </a:r>
            <a:r>
              <a:rPr lang="en-US" altLang="ja-JP" sz="1800" b="1" dirty="0" err="1">
                <a:solidFill>
                  <a:srgbClr val="002060"/>
                </a:solidFill>
              </a:rPr>
              <a:t>Epelbaum</a:t>
            </a:r>
            <a:r>
              <a:rPr lang="en-US" altLang="ja-JP" sz="1800" b="1" dirty="0">
                <a:solidFill>
                  <a:srgbClr val="002060"/>
                </a:solidFill>
              </a:rPr>
              <a:t> et al.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127398" y="2119843"/>
            <a:ext cx="284779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ヒラギノ丸ゴ StdN W6" pitchFamily="34" charset="-128"/>
                <a:ea typeface="ヒラギノ丸ゴ StdN W6" pitchFamily="34" charset="-128"/>
              </a:rPr>
              <a:t>d</a:t>
            </a:r>
            <a:r>
              <a:rPr lang="en-US" altLang="ja-JP" sz="2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ヒラギノ丸ゴ StdN W6" pitchFamily="34" charset="-128"/>
                <a:ea typeface="ヒラギノ丸ゴ StdN W6" pitchFamily="34" charset="-128"/>
              </a:rPr>
              <a:t>-</a:t>
            </a:r>
            <a:r>
              <a:rPr lang="en-US" altLang="ja-JP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ヒラギノ丸ゴ StdN W6" pitchFamily="34" charset="-128"/>
                <a:ea typeface="ヒラギノ丸ゴ StdN W6" pitchFamily="34" charset="-128"/>
              </a:rPr>
              <a:t>p</a:t>
            </a:r>
            <a:r>
              <a:rPr lang="en-US" altLang="ja-JP" sz="2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ヒラギノ丸ゴ StdN W6" pitchFamily="34" charset="-128"/>
                <a:ea typeface="ヒラギノ丸ゴ StdN W6" pitchFamily="34" charset="-128"/>
              </a:rPr>
              <a:t> at 70 </a:t>
            </a:r>
            <a:r>
              <a:rPr lang="en-US" altLang="ja-JP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ヒラギノ丸ゴ StdN W6" pitchFamily="34" charset="-128"/>
                <a:ea typeface="ヒラギノ丸ゴ StdN W6" pitchFamily="34" charset="-128"/>
              </a:rPr>
              <a:t>MeV</a:t>
            </a:r>
            <a:r>
              <a:rPr lang="en-US" altLang="ja-JP" sz="2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ヒラギノ丸ゴ StdN W6" pitchFamily="34" charset="-128"/>
                <a:ea typeface="ヒラギノ丸ゴ StdN W6" pitchFamily="34" charset="-128"/>
              </a:rPr>
              <a:t>/A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086479" y="499813"/>
            <a:ext cx="4057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400" dirty="0" err="1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E.Epelbaum</a:t>
            </a:r>
            <a:r>
              <a:rPr kumimoji="1" lang="en-US" altLang="ja-JP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, PPNP 57,654(2006).</a:t>
            </a:r>
          </a:p>
          <a:p>
            <a:pPr algn="r"/>
            <a:r>
              <a:rPr lang="en-US" altLang="ja-JP" sz="1400" dirty="0" err="1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E.Epelbaum</a:t>
            </a:r>
            <a:r>
              <a:rPr lang="en-US" altLang="ja-JP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 et al., PRC 66,064001(2002).</a:t>
            </a:r>
            <a:endParaRPr kumimoji="1" lang="ja-JP" altLang="en-US" sz="1400" dirty="0">
              <a:solidFill>
                <a:srgbClr val="00B0F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メトロ">
  <a:themeElements>
    <a:clrScheme name="メトロ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メトロ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テクノロジー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35607</TotalTime>
  <Words>2906</Words>
  <Application>Microsoft Office PowerPoint</Application>
  <PresentationFormat>画面に合わせる (4:3)</PresentationFormat>
  <Paragraphs>783</Paragraphs>
  <Slides>40</Slides>
  <Notes>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58" baseType="lpstr">
      <vt:lpstr>Arial</vt:lpstr>
      <vt:lpstr>ＭＳ Ｐゴシック</vt:lpstr>
      <vt:lpstr>ヒラギノ角ゴ StdN W5</vt:lpstr>
      <vt:lpstr>ヒラギノ丸ゴ StdN W6</vt:lpstr>
      <vt:lpstr>Wingdings</vt:lpstr>
      <vt:lpstr>Corbel</vt:lpstr>
      <vt:lpstr>HGｺﾞｼｯｸM</vt:lpstr>
      <vt:lpstr>Wingdings 2</vt:lpstr>
      <vt:lpstr>Wingdings 3</vt:lpstr>
      <vt:lpstr>ヒラギノ角ゴ StdN W7</vt:lpstr>
      <vt:lpstr>Arial Unicode MS</vt:lpstr>
      <vt:lpstr>ItalicT</vt:lpstr>
      <vt:lpstr>Times New Roman</vt:lpstr>
      <vt:lpstr>Comic Sans MS</vt:lpstr>
      <vt:lpstr>ヒラギノ角ゴ Std W7</vt:lpstr>
      <vt:lpstr>Symbol</vt:lpstr>
      <vt:lpstr>Calibri</vt:lpstr>
      <vt:lpstr>メトロ</vt:lpstr>
      <vt:lpstr>Nuclear Spin Physics via Polarization Measurements</vt:lpstr>
      <vt:lpstr>Contents</vt:lpstr>
      <vt:lpstr>Three Nucleon Force Effects in Few Body Systems</vt:lpstr>
      <vt:lpstr>Many Nucleon Force － 3NF －</vt:lpstr>
      <vt:lpstr>3NF Effects in Scattering States</vt:lpstr>
      <vt:lpstr>3NF Effects in p-d Scattering at 135 MeV/A</vt:lpstr>
      <vt:lpstr>Defects in Spin Dependent Part of 3NF</vt:lpstr>
      <vt:lpstr>Progress in Theoretical Treatment ーChiral effective field theoryー</vt:lpstr>
      <vt:lpstr>Faddeev Calc. with χEFT Potential</vt:lpstr>
      <vt:lpstr>Extensions of 3NF Study</vt:lpstr>
      <vt:lpstr>Search for 3-Nucleon T=3/2 Resonance</vt:lpstr>
      <vt:lpstr>Pionic Correlations  in Spin and Isospin Responses </vt:lpstr>
      <vt:lpstr>Spin-Isospin Modes in Nuclei</vt:lpstr>
      <vt:lpstr>Nuclear Correlations and Δ Effects</vt:lpstr>
      <vt:lpstr>GT Strength and Landau-Migdal Parameters</vt:lpstr>
      <vt:lpstr>Pionic Enhancement in QES</vt:lpstr>
      <vt:lpstr>New Experiments for Pionic Correlations</vt:lpstr>
      <vt:lpstr>Pionic Enhancement in 16O(p,p’)16O(0-,T=1)</vt:lpstr>
      <vt:lpstr>Pionic Enhancement in 12C(p,n)12N(1+,T=1)</vt:lpstr>
      <vt:lpstr>Nuclear Correlations in 12C(p,n)12N(1+)</vt:lpstr>
      <vt:lpstr>Short-Range Tensor Correlations</vt:lpstr>
      <vt:lpstr>DWIA with Short-Range Tensor Correlations</vt:lpstr>
      <vt:lpstr>Gamow-Teller and  Spin-Dipole Strengths</vt:lpstr>
      <vt:lpstr>Tensor Force Effects in Nuclei</vt:lpstr>
      <vt:lpstr>Experimental Study of SDR in 12B</vt:lpstr>
      <vt:lpstr>0ν2β Decay and Nuclear Matrix Element</vt:lpstr>
      <vt:lpstr>Intermediate GT Strength in 48Sc ー 48Ca → 48Sc → 48Ti ー</vt:lpstr>
      <vt:lpstr>Separation of SDR into Each Jπ</vt:lpstr>
      <vt:lpstr>Challenge to Separate SDR into Each Jπ</vt:lpstr>
      <vt:lpstr>Summary and Outlook</vt:lpstr>
      <vt:lpstr>RI Beam Factory  at RIKEN</vt:lpstr>
      <vt:lpstr>Acknowledgement</vt:lpstr>
      <vt:lpstr>Backup</vt:lpstr>
      <vt:lpstr>Progress in Theoretical Treatment ーCoulomb Interactionー</vt:lpstr>
      <vt:lpstr>Extensions of 3NF Study</vt:lpstr>
      <vt:lpstr>d-p breakup</vt:lpstr>
      <vt:lpstr>Gamow-Teller and Spin-Dipole Strengths</vt:lpstr>
      <vt:lpstr>Neutron Skin Thickness and SD Sum Rule</vt:lpstr>
      <vt:lpstr>Multipole Decomposition and SD Sum Rule</vt:lpstr>
      <vt:lpstr>Neutron Skin Thickness and EOS</vt:lpstr>
    </vt:vector>
  </TitlesOfParts>
  <Company>Kyushu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wakasa</dc:creator>
  <cp:lastModifiedBy>wakasa</cp:lastModifiedBy>
  <cp:revision>120</cp:revision>
  <dcterms:created xsi:type="dcterms:W3CDTF">2008-08-03T05:09:18Z</dcterms:created>
  <dcterms:modified xsi:type="dcterms:W3CDTF">2008-10-09T20:47:40Z</dcterms:modified>
</cp:coreProperties>
</file>